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538" r:id="rId2"/>
    <p:sldId id="532" r:id="rId3"/>
    <p:sldId id="537" r:id="rId4"/>
    <p:sldId id="543" r:id="rId5"/>
    <p:sldId id="544" r:id="rId6"/>
    <p:sldId id="541" r:id="rId7"/>
    <p:sldId id="545" r:id="rId8"/>
    <p:sldId id="546" r:id="rId9"/>
    <p:sldId id="547" r:id="rId10"/>
    <p:sldId id="548" r:id="rId11"/>
    <p:sldId id="549" r:id="rId12"/>
    <p:sldId id="550" r:id="rId13"/>
    <p:sldId id="531"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3840" userDrawn="1">
          <p15:clr>
            <a:srgbClr val="A4A3A4"/>
          </p15:clr>
        </p15:guide>
        <p15:guide id="3" orient="horz" pos="187" userDrawn="1">
          <p15:clr>
            <a:srgbClr val="A4A3A4"/>
          </p15:clr>
        </p15:guide>
        <p15:guide id="4" pos="143" userDrawn="1">
          <p15:clr>
            <a:srgbClr val="A4A3A4"/>
          </p15:clr>
        </p15:guide>
        <p15:guide id="5" pos="7537" userDrawn="1">
          <p15:clr>
            <a:srgbClr val="A4A3A4"/>
          </p15:clr>
        </p15:guide>
        <p15:guide id="6" pos="2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2F42"/>
    <a:srgbClr val="064662"/>
    <a:srgbClr val="096089"/>
    <a:srgbClr val="0B5E9D"/>
    <a:srgbClr val="0D76C5"/>
    <a:srgbClr val="1D94F0"/>
    <a:srgbClr val="FFFFFF"/>
    <a:srgbClr val="1A53A6"/>
    <a:srgbClr val="1D5CB9"/>
    <a:srgbClr val="226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34" autoAdjust="0"/>
    <p:restoredTop sz="97242"/>
  </p:normalViewPr>
  <p:slideViewPr>
    <p:cSldViewPr snapToGrid="0">
      <p:cViewPr varScale="1">
        <p:scale>
          <a:sx n="81" d="100"/>
          <a:sy n="81" d="100"/>
        </p:scale>
        <p:origin x="566" y="67"/>
      </p:cViewPr>
      <p:guideLst>
        <p:guide orient="horz" pos="595"/>
        <p:guide pos="3840"/>
        <p:guide orient="horz" pos="187"/>
        <p:guide pos="143"/>
        <p:guide pos="7537"/>
        <p:guide pos="24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4/07/2025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4/07/2025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4/07/2025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4/07/2025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1.jpe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5" Type="http://schemas.openxmlformats.org/officeDocument/2006/relationships/image" Target="../media/image3.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15D167A-EE62-EA02-E6F4-53710691F485}"/>
              </a:ext>
            </a:extLst>
          </p:cNvPr>
          <p:cNvSpPr txBox="1"/>
          <p:nvPr/>
        </p:nvSpPr>
        <p:spPr>
          <a:xfrm>
            <a:off x="963672" y="1393597"/>
            <a:ext cx="9897368" cy="707886"/>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lang="es-ES" sz="4000" b="1" dirty="0">
                <a:solidFill>
                  <a:schemeClr val="bg1">
                    <a:lumMod val="50000"/>
                  </a:schemeClr>
                </a:solidFill>
              </a:rPr>
              <a:t>“</a:t>
            </a:r>
            <a:r>
              <a:rPr lang="es-ES" sz="4000" b="1" dirty="0" err="1">
                <a:solidFill>
                  <a:schemeClr val="bg1">
                    <a:lumMod val="50000"/>
                  </a:schemeClr>
                </a:solidFill>
              </a:rPr>
              <a:t>RedGas</a:t>
            </a:r>
            <a:r>
              <a:rPr lang="es-ES" sz="4000" b="1" dirty="0">
                <a:solidFill>
                  <a:schemeClr val="bg1">
                    <a:lumMod val="50000"/>
                  </a:schemeClr>
                </a:solidFill>
              </a:rPr>
              <a:t>”</a:t>
            </a:r>
          </a:p>
        </p:txBody>
      </p:sp>
      <p:sp>
        <p:nvSpPr>
          <p:cNvPr id="7" name="CuadroTexto 6">
            <a:extLst>
              <a:ext uri="{FF2B5EF4-FFF2-40B4-BE49-F238E27FC236}">
                <a16:creationId xmlns:a16="http://schemas.microsoft.com/office/drawing/2014/main" id="{B9692ABA-581E-9999-33AE-A5F0ABD10A28}"/>
              </a:ext>
            </a:extLst>
          </p:cNvPr>
          <p:cNvSpPr txBox="1"/>
          <p:nvPr/>
        </p:nvSpPr>
        <p:spPr>
          <a:xfrm>
            <a:off x="963672" y="2835087"/>
            <a:ext cx="5933419" cy="1077218"/>
          </a:xfrm>
          <a:prstGeom prst="rect">
            <a:avLst/>
          </a:prstGeom>
          <a:noFill/>
        </p:spPr>
        <p:txBody>
          <a:bodyPr wrap="none" rtlCol="0">
            <a:spAutoFit/>
          </a:bodyPr>
          <a:lstStyle/>
          <a:p>
            <a:r>
              <a:rPr lang="es-CO" sz="3200" b="1" dirty="0"/>
              <a:t>Análisis y Desarrollo de software</a:t>
            </a:r>
          </a:p>
          <a:p>
            <a:r>
              <a:rPr lang="es-CO" sz="3200" b="1" dirty="0"/>
              <a:t>Ficha: 2901722</a:t>
            </a:r>
          </a:p>
        </p:txBody>
      </p:sp>
      <p:sp>
        <p:nvSpPr>
          <p:cNvPr id="4" name="CuadroTexto 3">
            <a:extLst>
              <a:ext uri="{FF2B5EF4-FFF2-40B4-BE49-F238E27FC236}">
                <a16:creationId xmlns:a16="http://schemas.microsoft.com/office/drawing/2014/main" id="{B8B79589-0ABA-78F6-FDB3-B2B908E4DDA7}"/>
              </a:ext>
            </a:extLst>
          </p:cNvPr>
          <p:cNvSpPr txBox="1"/>
          <p:nvPr/>
        </p:nvSpPr>
        <p:spPr>
          <a:xfrm>
            <a:off x="1160092" y="2031200"/>
            <a:ext cx="6097424" cy="646331"/>
          </a:xfrm>
          <a:prstGeom prst="rect">
            <a:avLst/>
          </a:prstGeom>
          <a:noFill/>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lang="es-ES" sz="1800" b="1" dirty="0">
                <a:solidFill>
                  <a:schemeClr val="bg1">
                    <a:lumMod val="50000"/>
                  </a:schemeClr>
                </a:solidFill>
              </a:rPr>
              <a:t>Software de Gestión Integral para la venta y prestación de servicios de electrodomésticos y gasodomésticos </a:t>
            </a:r>
            <a:endParaRPr lang="es-ES" sz="1800" b="1" dirty="0">
              <a:solidFill>
                <a:schemeClr val="bg1">
                  <a:lumMod val="50000"/>
                </a:schemeClr>
              </a:solidFill>
              <a:latin typeface="Work Sans Bold Roman" pitchFamily="2" charset="77"/>
            </a:endParaRPr>
          </a:p>
        </p:txBody>
      </p:sp>
      <p:pic>
        <p:nvPicPr>
          <p:cNvPr id="9" name="Picture 2">
            <a:extLst>
              <a:ext uri="{FF2B5EF4-FFF2-40B4-BE49-F238E27FC236}">
                <a16:creationId xmlns:a16="http://schemas.microsoft.com/office/drawing/2014/main" id="{75767176-7154-4FCA-9E6A-4DED12D2C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667" y="3224498"/>
            <a:ext cx="2511196" cy="260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72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370511"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CO" sz="3600" b="1">
                <a:solidFill>
                  <a:prstClr val="white"/>
                </a:solidFill>
                <a:latin typeface="Calibri" panose="020F0502020204030204" pitchFamily="34" charset="0"/>
                <a:cs typeface="Calibri" panose="020F0502020204030204" pitchFamily="34" charset="0"/>
              </a:rPr>
              <a:t>Manejo de repositorios y Control de versiones.</a:t>
            </a:r>
            <a:endParaRPr kumimoji="0" lang="es-CO" sz="3600" b="1"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17" name="Picture 2" descr="GitHub Logo, symbol, meaning, history, PNG, brand">
            <a:extLst>
              <a:ext uri="{FF2B5EF4-FFF2-40B4-BE49-F238E27FC236}">
                <a16:creationId xmlns:a16="http://schemas.microsoft.com/office/drawing/2014/main" id="{48390F1A-B4EB-2BD0-685F-8BAB30E3227E}"/>
              </a:ext>
            </a:extLst>
          </p:cNvPr>
          <p:cNvPicPr/>
          <p:nvPr/>
        </p:nvPicPr>
        <p:blipFill>
          <a:blip r:embed="rId3"/>
          <a:srcRect t="23098" b="23098"/>
          <a:stretch/>
        </p:blipFill>
        <p:spPr>
          <a:xfrm>
            <a:off x="6244736" y="4092807"/>
            <a:ext cx="5013814" cy="1508788"/>
          </a:xfrm>
          <a:prstGeom prst="rect">
            <a:avLst/>
          </a:prstGeom>
          <a:ln w="0">
            <a:noFill/>
          </a:ln>
        </p:spPr>
      </p:pic>
      <p:pic>
        <p:nvPicPr>
          <p:cNvPr id="2" name="Picture 2" descr="Git Reseñas 2025: Detalles, Precios y Características | G2">
            <a:extLst>
              <a:ext uri="{FF2B5EF4-FFF2-40B4-BE49-F238E27FC236}">
                <a16:creationId xmlns:a16="http://schemas.microsoft.com/office/drawing/2014/main" id="{D5608E7F-C3FA-22A4-E513-F3BF838795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89" t="34127" r="31289" b="34127"/>
          <a:stretch/>
        </p:blipFill>
        <p:spPr bwMode="auto">
          <a:xfrm>
            <a:off x="6410327" y="1920212"/>
            <a:ext cx="3387768" cy="15087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Qué es un repositorio documental? Ventajas, consejos y buenas prácticas">
            <a:extLst>
              <a:ext uri="{FF2B5EF4-FFF2-40B4-BE49-F238E27FC236}">
                <a16:creationId xmlns:a16="http://schemas.microsoft.com/office/drawing/2014/main" id="{C5F5606A-EC58-18FD-E0A8-60212EAA248D}"/>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l="44154"/>
          <a:stretch>
            <a:fillRect/>
          </a:stretch>
        </p:blipFill>
        <p:spPr bwMode="auto">
          <a:xfrm>
            <a:off x="0" y="1327615"/>
            <a:ext cx="5190767" cy="5530385"/>
          </a:xfrm>
          <a:custGeom>
            <a:avLst/>
            <a:gdLst/>
            <a:ahLst/>
            <a:cxnLst/>
            <a:rect l="l" t="t" r="r" b="b"/>
            <a:pathLst>
              <a:path w="5190767" h="5530385">
                <a:moveTo>
                  <a:pt x="1986067" y="0"/>
                </a:moveTo>
                <a:cubicBezTo>
                  <a:pt x="3755974" y="0"/>
                  <a:pt x="5190767" y="1434794"/>
                  <a:pt x="5190767" y="3204701"/>
                </a:cubicBezTo>
                <a:cubicBezTo>
                  <a:pt x="5190767" y="4089655"/>
                  <a:pt x="4832069" y="4890830"/>
                  <a:pt x="4252132" y="5470767"/>
                </a:cubicBezTo>
                <a:lnTo>
                  <a:pt x="4186536" y="5530385"/>
                </a:lnTo>
                <a:lnTo>
                  <a:pt x="0" y="5530385"/>
                </a:lnTo>
                <a:lnTo>
                  <a:pt x="0" y="692598"/>
                </a:lnTo>
                <a:lnTo>
                  <a:pt x="194287" y="547313"/>
                </a:lnTo>
                <a:cubicBezTo>
                  <a:pt x="705761" y="201768"/>
                  <a:pt x="1322351" y="0"/>
                  <a:pt x="1986067"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544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5BFFB67-C3D4-337D-C327-AB25D270EADA}"/>
              </a:ext>
            </a:extLst>
          </p:cNvPr>
          <p:cNvSpPr txBox="1"/>
          <p:nvPr/>
        </p:nvSpPr>
        <p:spPr>
          <a:xfrm>
            <a:off x="3087721" y="2623935"/>
            <a:ext cx="6016582"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6000" b="1" u="none" strike="noStrike" kern="1200" cap="none" spc="0" normalizeH="0" baseline="0" noProof="0" dirty="0">
                <a:ln>
                  <a:noFill/>
                </a:ln>
                <a:solidFill>
                  <a:schemeClr val="bg1"/>
                </a:solidFill>
                <a:effectLst/>
                <a:uLnTx/>
                <a:uFillTx/>
                <a:latin typeface="WORK SANS BOLD ROMAN" pitchFamily="2" charset="77"/>
              </a:rPr>
              <a:t>Aspectos </a:t>
            </a:r>
            <a:r>
              <a:rPr lang="es-CO" sz="6000" b="1" dirty="0">
                <a:solidFill>
                  <a:schemeClr val="bg1"/>
                </a:solidFill>
                <a:latin typeface="WORK SANS BOLD ROMAN" pitchFamily="2" charset="77"/>
              </a:rPr>
              <a:t>t</a:t>
            </a:r>
            <a:r>
              <a:rPr kumimoji="0" lang="es-CO" sz="6000" b="1" u="none" strike="noStrike" kern="1200" cap="none" spc="0" normalizeH="0" baseline="0" noProof="0" dirty="0" err="1">
                <a:ln>
                  <a:noFill/>
                </a:ln>
                <a:solidFill>
                  <a:schemeClr val="bg1"/>
                </a:solidFill>
                <a:effectLst/>
                <a:uLnTx/>
                <a:uFillTx/>
                <a:latin typeface="WORK SANS BOLD ROMAN" pitchFamily="2" charset="77"/>
              </a:rPr>
              <a:t>écnicos</a:t>
            </a:r>
            <a:r>
              <a:rPr kumimoji="0" lang="es-CO" sz="6000" b="1" u="none" strike="noStrike" kern="1200" cap="none" spc="0" normalizeH="0" baseline="0" noProof="0" dirty="0">
                <a:ln>
                  <a:noFill/>
                </a:ln>
                <a:solidFill>
                  <a:schemeClr val="bg1"/>
                </a:solidFill>
                <a:effectLst/>
                <a:uLnTx/>
                <a:uFillTx/>
                <a:latin typeface="WORK SANS BOLD ROMAN" pitchFamily="2" charset="77"/>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6000" b="1" u="none" strike="noStrike" kern="1200" cap="none" spc="0" normalizeH="0" baseline="0" noProof="0" dirty="0">
                <a:ln>
                  <a:noFill/>
                </a:ln>
                <a:solidFill>
                  <a:schemeClr val="bg1"/>
                </a:solidFill>
                <a:effectLst/>
                <a:uLnTx/>
                <a:uFillTx/>
                <a:latin typeface="WORK SANS BOLD ROMAN" pitchFamily="2" charset="77"/>
              </a:rPr>
              <a:t>desarrollo</a:t>
            </a:r>
            <a:endParaRPr kumimoji="0" lang="es-CO" sz="7200" b="1" u="none" strike="noStrike" kern="1200" cap="none" spc="0" normalizeH="0" baseline="0" noProof="0" dirty="0">
              <a:ln>
                <a:noFill/>
              </a:ln>
              <a:solidFill>
                <a:schemeClr val="bg1"/>
              </a:solidFill>
              <a:effectLst/>
              <a:uLnTx/>
              <a:uFillTx/>
              <a:latin typeface="WORK SANS BOLD ROMAN" pitchFamily="2" charset="77"/>
            </a:endParaRPr>
          </a:p>
        </p:txBody>
      </p:sp>
    </p:spTree>
    <p:extLst>
      <p:ext uri="{BB962C8B-B14F-4D97-AF65-F5344CB8AC3E}">
        <p14:creationId xmlns:p14="http://schemas.microsoft.com/office/powerpoint/2010/main" val="3217177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0" name="Grupo 49">
            <a:extLst>
              <a:ext uri="{FF2B5EF4-FFF2-40B4-BE49-F238E27FC236}">
                <a16:creationId xmlns:a16="http://schemas.microsoft.com/office/drawing/2014/main" id="{444718D1-3CF2-B663-DAE6-BBA07DB8CD24}"/>
              </a:ext>
            </a:extLst>
          </p:cNvPr>
          <p:cNvGrpSpPr/>
          <p:nvPr/>
        </p:nvGrpSpPr>
        <p:grpSpPr>
          <a:xfrm>
            <a:off x="6379448" y="1767169"/>
            <a:ext cx="5119200" cy="1393794"/>
            <a:chOff x="6379448" y="1313895"/>
            <a:chExt cx="5119200" cy="1393794"/>
          </a:xfrm>
        </p:grpSpPr>
        <p:sp>
          <p:nvSpPr>
            <p:cNvPr id="15" name="Rectángulo: esquinas redondeadas 14">
              <a:extLst>
                <a:ext uri="{FF2B5EF4-FFF2-40B4-BE49-F238E27FC236}">
                  <a16:creationId xmlns:a16="http://schemas.microsoft.com/office/drawing/2014/main" id="{843BC03C-7855-05AF-1797-10A73D714A51}"/>
                </a:ext>
              </a:extLst>
            </p:cNvPr>
            <p:cNvSpPr/>
            <p:nvPr/>
          </p:nvSpPr>
          <p:spPr>
            <a:xfrm>
              <a:off x="6379448" y="1313895"/>
              <a:ext cx="5119200" cy="1393794"/>
            </a:xfrm>
            <a:prstGeom prst="roundRect">
              <a:avLst>
                <a:gd name="adj" fmla="val 50000"/>
              </a:avLst>
            </a:prstGeom>
            <a:solidFill>
              <a:srgbClr val="1A53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CuadroTexto 16">
              <a:extLst>
                <a:ext uri="{FF2B5EF4-FFF2-40B4-BE49-F238E27FC236}">
                  <a16:creationId xmlns:a16="http://schemas.microsoft.com/office/drawing/2014/main" id="{8837A705-8FA6-B0C0-11D0-B21981B5CAFB}"/>
                </a:ext>
              </a:extLst>
            </p:cNvPr>
            <p:cNvSpPr txBox="1"/>
            <p:nvPr/>
          </p:nvSpPr>
          <p:spPr>
            <a:xfrm>
              <a:off x="7861636" y="1372903"/>
              <a:ext cx="1141361" cy="400110"/>
            </a:xfrm>
            <a:prstGeom prst="rect">
              <a:avLst/>
            </a:prstGeom>
            <a:noFill/>
          </p:spPr>
          <p:txBody>
            <a:bodyPr wrap="square">
              <a:spAutoFit/>
            </a:bodyPr>
            <a:lstStyle/>
            <a:p>
              <a:pPr lvl="0" algn="just" eaLnBrk="0" fontAlgn="base" hangingPunct="0">
                <a:spcBef>
                  <a:spcPct val="0"/>
                </a:spcBef>
                <a:spcAft>
                  <a:spcPct val="0"/>
                </a:spcAft>
              </a:pPr>
              <a:r>
                <a:rPr lang="es-ES" sz="2000" dirty="0" err="1">
                  <a:solidFill>
                    <a:schemeClr val="bg1"/>
                  </a:solidFill>
                </a:rPr>
                <a:t>BackEnd</a:t>
              </a:r>
              <a:endParaRPr lang="es-ES" sz="2000" dirty="0">
                <a:solidFill>
                  <a:schemeClr val="bg1"/>
                </a:solidFill>
              </a:endParaRPr>
            </a:p>
          </p:txBody>
        </p:sp>
        <p:grpSp>
          <p:nvGrpSpPr>
            <p:cNvPr id="23" name="Grupo 22">
              <a:extLst>
                <a:ext uri="{FF2B5EF4-FFF2-40B4-BE49-F238E27FC236}">
                  <a16:creationId xmlns:a16="http://schemas.microsoft.com/office/drawing/2014/main" id="{8A34AAA5-7A3A-55E4-FE22-71174E5C3201}"/>
                </a:ext>
              </a:extLst>
            </p:cNvPr>
            <p:cNvGrpSpPr/>
            <p:nvPr/>
          </p:nvGrpSpPr>
          <p:grpSpPr>
            <a:xfrm>
              <a:off x="8032714" y="2136500"/>
              <a:ext cx="1285117" cy="338554"/>
              <a:chOff x="1772865" y="1729240"/>
              <a:chExt cx="1285117" cy="338554"/>
            </a:xfrm>
          </p:grpSpPr>
          <p:sp>
            <p:nvSpPr>
              <p:cNvPr id="25" name="Rectángulo: esquinas redondeadas 24">
                <a:extLst>
                  <a:ext uri="{FF2B5EF4-FFF2-40B4-BE49-F238E27FC236}">
                    <a16:creationId xmlns:a16="http://schemas.microsoft.com/office/drawing/2014/main" id="{6D4D11CA-B62C-BEF4-730D-A9AB822D4ED0}"/>
                  </a:ext>
                </a:extLst>
              </p:cNvPr>
              <p:cNvSpPr/>
              <p:nvPr/>
            </p:nvSpPr>
            <p:spPr>
              <a:xfrm flipV="1">
                <a:off x="1772865" y="1749156"/>
                <a:ext cx="1213680" cy="31863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C144B6E4-201B-2F33-C202-011658447600}"/>
                  </a:ext>
                </a:extLst>
              </p:cNvPr>
              <p:cNvSpPr txBox="1"/>
              <p:nvPr/>
            </p:nvSpPr>
            <p:spPr>
              <a:xfrm>
                <a:off x="2032093" y="1729240"/>
                <a:ext cx="1025889" cy="338554"/>
              </a:xfrm>
              <a:prstGeom prst="rect">
                <a:avLst/>
              </a:prstGeom>
              <a:noFill/>
            </p:spPr>
            <p:txBody>
              <a:bodyPr wrap="square">
                <a:spAutoFit/>
              </a:bodyPr>
              <a:lstStyle/>
              <a:p>
                <a:pPr lvl="0" algn="just" eaLnBrk="0" fontAlgn="base" hangingPunct="0">
                  <a:spcBef>
                    <a:spcPct val="0"/>
                  </a:spcBef>
                  <a:spcAft>
                    <a:spcPct val="0"/>
                  </a:spcAft>
                </a:pPr>
                <a:r>
                  <a:rPr lang="es-ES" sz="1600" dirty="0"/>
                  <a:t>Express.js</a:t>
                </a:r>
                <a:endParaRPr kumimoji="0" lang="es-CO" altLang="es-CO" sz="1600" b="0" i="0" u="none" strike="noStrike" cap="none" normalizeH="0" baseline="0" dirty="0">
                  <a:ln>
                    <a:noFill/>
                  </a:ln>
                  <a:effectLst/>
                  <a:latin typeface="Arial" panose="020B0604020202020204" pitchFamily="34" charset="0"/>
                </a:endParaRPr>
              </a:p>
            </p:txBody>
          </p:sp>
        </p:grpSp>
        <p:pic>
          <p:nvPicPr>
            <p:cNvPr id="1032" name="Picture 8" descr="What are 'Front-end' &amp; 'back-end' | Flyaps Software Company">
              <a:extLst>
                <a:ext uri="{FF2B5EF4-FFF2-40B4-BE49-F238E27FC236}">
                  <a16:creationId xmlns:a16="http://schemas.microsoft.com/office/drawing/2014/main" id="{7CD32431-0C6C-7550-F400-5ED15DFC78D1}"/>
                </a:ext>
              </a:extLst>
            </p:cNvPr>
            <p:cNvPicPr>
              <a:picLocks noChangeAspect="1" noChangeArrowheads="1"/>
            </p:cNvPicPr>
            <p:nvPr/>
          </p:nvPicPr>
          <p:blipFill rotWithShape="1">
            <a:blip r:embed="rId3">
              <a:clrChange>
                <a:clrFrom>
                  <a:srgbClr val="2BBFCA"/>
                </a:clrFrom>
                <a:clrTo>
                  <a:srgbClr val="2BBFCA">
                    <a:alpha val="0"/>
                  </a:srgbClr>
                </a:clrTo>
              </a:clrChange>
              <a:extLst>
                <a:ext uri="{28A0092B-C50C-407E-A947-70E740481C1C}">
                  <a14:useLocalDpi xmlns:a14="http://schemas.microsoft.com/office/drawing/2010/main" val="0"/>
                </a:ext>
              </a:extLst>
            </a:blip>
            <a:srcRect l="59468" t="20020" r="13316" b="30416"/>
            <a:stretch>
              <a:fillRect/>
            </a:stretch>
          </p:blipFill>
          <p:spPr bwMode="auto">
            <a:xfrm>
              <a:off x="6789800" y="1482418"/>
              <a:ext cx="1071838" cy="10980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upo 30">
              <a:extLst>
                <a:ext uri="{FF2B5EF4-FFF2-40B4-BE49-F238E27FC236}">
                  <a16:creationId xmlns:a16="http://schemas.microsoft.com/office/drawing/2014/main" id="{394497EC-D49E-814C-7353-EEA4B1AB01BA}"/>
                </a:ext>
              </a:extLst>
            </p:cNvPr>
            <p:cNvGrpSpPr/>
            <p:nvPr/>
          </p:nvGrpSpPr>
          <p:grpSpPr>
            <a:xfrm>
              <a:off x="8032714" y="1773013"/>
              <a:ext cx="1136064" cy="338554"/>
              <a:chOff x="8032714" y="1773013"/>
              <a:chExt cx="1136064" cy="338554"/>
            </a:xfrm>
          </p:grpSpPr>
          <p:grpSp>
            <p:nvGrpSpPr>
              <p:cNvPr id="18" name="Grupo 17">
                <a:extLst>
                  <a:ext uri="{FF2B5EF4-FFF2-40B4-BE49-F238E27FC236}">
                    <a16:creationId xmlns:a16="http://schemas.microsoft.com/office/drawing/2014/main" id="{AB4D18DE-35F4-0ACE-9844-29BC6425768C}"/>
                  </a:ext>
                </a:extLst>
              </p:cNvPr>
              <p:cNvGrpSpPr/>
              <p:nvPr/>
            </p:nvGrpSpPr>
            <p:grpSpPr>
              <a:xfrm>
                <a:off x="8032714" y="1773013"/>
                <a:ext cx="1136064" cy="338554"/>
                <a:chOff x="1772865" y="1729240"/>
                <a:chExt cx="1136064" cy="338554"/>
              </a:xfrm>
            </p:grpSpPr>
            <p:sp>
              <p:nvSpPr>
                <p:cNvPr id="19" name="Rectángulo: esquinas redondeadas 18">
                  <a:extLst>
                    <a:ext uri="{FF2B5EF4-FFF2-40B4-BE49-F238E27FC236}">
                      <a16:creationId xmlns:a16="http://schemas.microsoft.com/office/drawing/2014/main" id="{F77FF9B8-6BF0-9C83-6C6F-50DD7BA21CD5}"/>
                    </a:ext>
                  </a:extLst>
                </p:cNvPr>
                <p:cNvSpPr/>
                <p:nvPr/>
              </p:nvSpPr>
              <p:spPr>
                <a:xfrm flipV="1">
                  <a:off x="1772865" y="1749157"/>
                  <a:ext cx="1071838" cy="318635"/>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CuadroTexto 19">
                  <a:extLst>
                    <a:ext uri="{FF2B5EF4-FFF2-40B4-BE49-F238E27FC236}">
                      <a16:creationId xmlns:a16="http://schemas.microsoft.com/office/drawing/2014/main" id="{7AC7EBBF-9D5F-63E3-9991-D5FB6010420C}"/>
                    </a:ext>
                  </a:extLst>
                </p:cNvPr>
                <p:cNvSpPr txBox="1"/>
                <p:nvPr/>
              </p:nvSpPr>
              <p:spPr>
                <a:xfrm>
                  <a:off x="2032093" y="1729240"/>
                  <a:ext cx="876836" cy="338554"/>
                </a:xfrm>
                <a:prstGeom prst="rect">
                  <a:avLst/>
                </a:prstGeom>
                <a:noFill/>
              </p:spPr>
              <p:txBody>
                <a:bodyPr wrap="square">
                  <a:spAutoFit/>
                </a:bodyPr>
                <a:lstStyle/>
                <a:p>
                  <a:pPr lvl="0" algn="just" eaLnBrk="0" fontAlgn="base" hangingPunct="0">
                    <a:spcBef>
                      <a:spcPct val="0"/>
                    </a:spcBef>
                    <a:spcAft>
                      <a:spcPct val="0"/>
                    </a:spcAft>
                  </a:pPr>
                  <a:r>
                    <a:rPr lang="es-ES" sz="1600" dirty="0">
                      <a:solidFill>
                        <a:schemeClr val="bg1"/>
                      </a:solidFill>
                    </a:rPr>
                    <a:t>Node.js</a:t>
                  </a:r>
                  <a:endParaRPr kumimoji="0" lang="es-CO" altLang="es-CO" sz="1600" b="0" i="0" u="none" strike="noStrike" cap="none" normalizeH="0" baseline="0" dirty="0">
                    <a:ln>
                      <a:noFill/>
                    </a:ln>
                    <a:solidFill>
                      <a:schemeClr val="bg1"/>
                    </a:solidFill>
                    <a:effectLst/>
                    <a:latin typeface="Arial" panose="020B0604020202020204" pitchFamily="34" charset="0"/>
                  </a:endParaRPr>
                </a:p>
              </p:txBody>
            </p:sp>
          </p:grpSp>
          <p:pic>
            <p:nvPicPr>
              <p:cNvPr id="30" name="Imagen 29">
                <a:extLst>
                  <a:ext uri="{FF2B5EF4-FFF2-40B4-BE49-F238E27FC236}">
                    <a16:creationId xmlns:a16="http://schemas.microsoft.com/office/drawing/2014/main" id="{155D8F34-0B91-438D-180F-7D5631D74CC0}"/>
                  </a:ext>
                </a:extLst>
              </p:cNvPr>
              <p:cNvPicPr>
                <a:picLocks noChangeAspect="1"/>
              </p:cNvPicPr>
              <p:nvPr/>
            </p:nvPicPr>
            <p:blipFill>
              <a:blip r:embed="rId4"/>
              <a:stretch>
                <a:fillRect/>
              </a:stretch>
            </p:blipFill>
            <p:spPr>
              <a:xfrm>
                <a:off x="8051239" y="1806542"/>
                <a:ext cx="293916" cy="293916"/>
              </a:xfrm>
              <a:prstGeom prst="rect">
                <a:avLst/>
              </a:prstGeom>
            </p:spPr>
          </p:pic>
        </p:grpSp>
        <p:pic>
          <p:nvPicPr>
            <p:cNvPr id="1038" name="Picture 14" descr="Express JS icon SVG Vector &amp; PNG Free Download | UXWing">
              <a:extLst>
                <a:ext uri="{FF2B5EF4-FFF2-40B4-BE49-F238E27FC236}">
                  <a16:creationId xmlns:a16="http://schemas.microsoft.com/office/drawing/2014/main" id="{668B0643-DC8E-CF4E-3579-65379FF0DF6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7843" y="2249351"/>
              <a:ext cx="240708" cy="13953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ES" sz="3600" b="1" dirty="0">
                <a:solidFill>
                  <a:prstClr val="white"/>
                </a:solidFill>
                <a:latin typeface="WORK SANS BOLD ROMAN" pitchFamily="2" charset="77"/>
              </a:rPr>
              <a:t>A</a:t>
            </a:r>
            <a:r>
              <a:rPr kumimoji="0" lang="es-CO" sz="3600" b="1" u="none" strike="noStrike" kern="1200" cap="none" spc="0" normalizeH="0" baseline="0" noProof="0" dirty="0" err="1">
                <a:ln>
                  <a:noFill/>
                </a:ln>
                <a:solidFill>
                  <a:prstClr val="white"/>
                </a:solidFill>
                <a:effectLst/>
                <a:uLnTx/>
                <a:uFillTx/>
                <a:latin typeface="WORK SANS BOLD ROMAN" pitchFamily="2" charset="77"/>
              </a:rPr>
              <a:t>rquitectura</a:t>
            </a:r>
            <a:r>
              <a:rPr kumimoji="0" lang="es-CO" sz="3600" b="1" u="none" strike="noStrike" kern="1200" cap="none" spc="0" normalizeH="0" baseline="0" noProof="0" dirty="0">
                <a:ln>
                  <a:noFill/>
                </a:ln>
                <a:solidFill>
                  <a:prstClr val="white"/>
                </a:solidFill>
                <a:effectLst/>
                <a:uLnTx/>
                <a:uFillTx/>
                <a:latin typeface="WORK SANS BOLD ROMAN" pitchFamily="2" charset="77"/>
              </a:rPr>
              <a:t> de</a:t>
            </a:r>
            <a:r>
              <a:rPr lang="es-CO" sz="3600" b="1" dirty="0">
                <a:solidFill>
                  <a:prstClr val="white"/>
                </a:solidFill>
                <a:latin typeface="WORK SANS BOLD ROMAN" pitchFamily="2" charset="77"/>
              </a:rPr>
              <a:t>l sistema</a:t>
            </a:r>
            <a:endParaRPr kumimoji="0" lang="es-CO" sz="3600" b="1" u="none" strike="noStrike" kern="1200" cap="none" spc="0" normalizeH="0" baseline="0" noProof="0" dirty="0">
              <a:ln>
                <a:noFill/>
              </a:ln>
              <a:solidFill>
                <a:prstClr val="white"/>
              </a:solidFill>
              <a:effectLst/>
              <a:uLnTx/>
              <a:uFillTx/>
              <a:latin typeface="WORK SANS BOLD ROMAN" pitchFamily="2" charset="77"/>
            </a:endParaRPr>
          </a:p>
        </p:txBody>
      </p:sp>
      <p:grpSp>
        <p:nvGrpSpPr>
          <p:cNvPr id="27" name="Grupo 26">
            <a:extLst>
              <a:ext uri="{FF2B5EF4-FFF2-40B4-BE49-F238E27FC236}">
                <a16:creationId xmlns:a16="http://schemas.microsoft.com/office/drawing/2014/main" id="{BB3B1BD7-875E-6297-1743-8D365C4EEFB7}"/>
              </a:ext>
            </a:extLst>
          </p:cNvPr>
          <p:cNvGrpSpPr/>
          <p:nvPr/>
        </p:nvGrpSpPr>
        <p:grpSpPr>
          <a:xfrm>
            <a:off x="695325" y="1767169"/>
            <a:ext cx="10169614" cy="1393794"/>
            <a:chOff x="-1353266" y="1313895"/>
            <a:chExt cx="10169614" cy="1393794"/>
          </a:xfrm>
        </p:grpSpPr>
        <p:sp>
          <p:nvSpPr>
            <p:cNvPr id="5" name="Rectángulo: esquinas redondeadas 4">
              <a:extLst>
                <a:ext uri="{FF2B5EF4-FFF2-40B4-BE49-F238E27FC236}">
                  <a16:creationId xmlns:a16="http://schemas.microsoft.com/office/drawing/2014/main" id="{11DB6D38-C2DA-0C40-D4B4-BB1593ADC5DC}"/>
                </a:ext>
              </a:extLst>
            </p:cNvPr>
            <p:cNvSpPr/>
            <p:nvPr/>
          </p:nvSpPr>
          <p:spPr>
            <a:xfrm>
              <a:off x="-1353266" y="1313895"/>
              <a:ext cx="5117227" cy="1393794"/>
            </a:xfrm>
            <a:prstGeom prst="roundRect">
              <a:avLst>
                <a:gd name="adj" fmla="val 50000"/>
              </a:avLst>
            </a:prstGeom>
            <a:solidFill>
              <a:srgbClr val="2295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026" name="Picture 2" descr="What are 'Front-end' &amp; 'back-end' | Flyaps Software Company">
              <a:extLst>
                <a:ext uri="{FF2B5EF4-FFF2-40B4-BE49-F238E27FC236}">
                  <a16:creationId xmlns:a16="http://schemas.microsoft.com/office/drawing/2014/main" id="{4B26AC68-9B19-3096-E80F-906D342CE7F2}"/>
                </a:ext>
              </a:extLst>
            </p:cNvPr>
            <p:cNvPicPr>
              <a:picLocks noChangeAspect="1" noChangeArrowheads="1"/>
            </p:cNvPicPr>
            <p:nvPr/>
          </p:nvPicPr>
          <p:blipFill rotWithShape="1">
            <a:blip r:embed="rId3">
              <a:clrChange>
                <a:clrFrom>
                  <a:srgbClr val="226CD6"/>
                </a:clrFrom>
                <a:clrTo>
                  <a:srgbClr val="226CD6">
                    <a:alpha val="0"/>
                  </a:srgbClr>
                </a:clrTo>
              </a:clrChange>
              <a:extLst>
                <a:ext uri="{28A0092B-C50C-407E-A947-70E740481C1C}">
                  <a14:useLocalDpi xmlns:a14="http://schemas.microsoft.com/office/drawing/2010/main" val="0"/>
                </a:ext>
              </a:extLst>
            </a:blip>
            <a:srcRect l="10665" t="20641" r="61010" b="30961"/>
            <a:stretch>
              <a:fillRect/>
            </a:stretch>
          </p:blipFill>
          <p:spPr bwMode="auto">
            <a:xfrm>
              <a:off x="-1104576" y="1486406"/>
              <a:ext cx="1141362" cy="109699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E1BAE334-92A8-0E56-31D8-E074F1C5572E}"/>
                </a:ext>
              </a:extLst>
            </p:cNvPr>
            <p:cNvSpPr txBox="1"/>
            <p:nvPr/>
          </p:nvSpPr>
          <p:spPr>
            <a:xfrm>
              <a:off x="36785" y="1372903"/>
              <a:ext cx="1141361" cy="400110"/>
            </a:xfrm>
            <a:prstGeom prst="rect">
              <a:avLst/>
            </a:prstGeom>
            <a:noFill/>
          </p:spPr>
          <p:txBody>
            <a:bodyPr wrap="square">
              <a:spAutoFit/>
            </a:bodyPr>
            <a:lstStyle/>
            <a:p>
              <a:pPr lvl="0" algn="just" eaLnBrk="0" fontAlgn="base" hangingPunct="0">
                <a:spcBef>
                  <a:spcPct val="0"/>
                </a:spcBef>
                <a:spcAft>
                  <a:spcPct val="0"/>
                </a:spcAft>
              </a:pPr>
              <a:r>
                <a:rPr lang="es-ES" sz="2000" dirty="0" err="1">
                  <a:solidFill>
                    <a:schemeClr val="bg1"/>
                  </a:solidFill>
                </a:rPr>
                <a:t>FrontEnd</a:t>
              </a:r>
              <a:endParaRPr lang="es-ES" sz="2000" dirty="0">
                <a:solidFill>
                  <a:schemeClr val="bg1"/>
                </a:solidFill>
              </a:endParaRPr>
            </a:p>
          </p:txBody>
        </p:sp>
        <p:grpSp>
          <p:nvGrpSpPr>
            <p:cNvPr id="8" name="Grupo 7">
              <a:extLst>
                <a:ext uri="{FF2B5EF4-FFF2-40B4-BE49-F238E27FC236}">
                  <a16:creationId xmlns:a16="http://schemas.microsoft.com/office/drawing/2014/main" id="{9B7A4824-0FDD-D975-1870-32BB2C9DC09E}"/>
                </a:ext>
              </a:extLst>
            </p:cNvPr>
            <p:cNvGrpSpPr/>
            <p:nvPr/>
          </p:nvGrpSpPr>
          <p:grpSpPr>
            <a:xfrm>
              <a:off x="207863" y="1773013"/>
              <a:ext cx="8444145" cy="338554"/>
              <a:chOff x="141031" y="1729240"/>
              <a:chExt cx="8444145" cy="338554"/>
            </a:xfrm>
          </p:grpSpPr>
          <p:sp>
            <p:nvSpPr>
              <p:cNvPr id="7" name="Rectángulo: esquinas redondeadas 6">
                <a:extLst>
                  <a:ext uri="{FF2B5EF4-FFF2-40B4-BE49-F238E27FC236}">
                    <a16:creationId xmlns:a16="http://schemas.microsoft.com/office/drawing/2014/main" id="{14E2D3A7-0872-2E59-A08C-854187C5D6BF}"/>
                  </a:ext>
                </a:extLst>
              </p:cNvPr>
              <p:cNvSpPr/>
              <p:nvPr/>
            </p:nvSpPr>
            <p:spPr>
              <a:xfrm flipV="1">
                <a:off x="141031" y="1749158"/>
                <a:ext cx="897731" cy="318635"/>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CuadroTexto 5">
                <a:extLst>
                  <a:ext uri="{FF2B5EF4-FFF2-40B4-BE49-F238E27FC236}">
                    <a16:creationId xmlns:a16="http://schemas.microsoft.com/office/drawing/2014/main" id="{293B9C9C-8612-A734-828D-D962A9DC5557}"/>
                  </a:ext>
                </a:extLst>
              </p:cNvPr>
              <p:cNvSpPr txBox="1"/>
              <p:nvPr/>
            </p:nvSpPr>
            <p:spPr>
              <a:xfrm>
                <a:off x="400259" y="1729240"/>
                <a:ext cx="711055" cy="338554"/>
              </a:xfrm>
              <a:prstGeom prst="rect">
                <a:avLst/>
              </a:prstGeom>
              <a:noFill/>
            </p:spPr>
            <p:txBody>
              <a:bodyPr wrap="square">
                <a:spAutoFit/>
              </a:bodyPr>
              <a:lstStyle/>
              <a:p>
                <a:pPr lvl="0" algn="just" eaLnBrk="0" fontAlgn="base" hangingPunct="0">
                  <a:spcBef>
                    <a:spcPct val="0"/>
                  </a:spcBef>
                  <a:spcAft>
                    <a:spcPct val="0"/>
                  </a:spcAft>
                </a:pPr>
                <a:r>
                  <a:rPr lang="es-ES" sz="1600" dirty="0" err="1">
                    <a:solidFill>
                      <a:schemeClr val="bg1"/>
                    </a:solidFill>
                  </a:rPr>
                  <a:t>React</a:t>
                </a:r>
                <a:endParaRPr kumimoji="0" lang="es-CO" altLang="es-CO" sz="1600" b="0" i="0" u="none" strike="noStrike" cap="none" normalizeH="0" baseline="0" dirty="0">
                  <a:ln>
                    <a:noFill/>
                  </a:ln>
                  <a:solidFill>
                    <a:schemeClr val="bg1"/>
                  </a:solidFill>
                  <a:effectLst/>
                  <a:latin typeface="Arial" panose="020B0604020202020204" pitchFamily="34" charset="0"/>
                </a:endParaRPr>
              </a:p>
            </p:txBody>
          </p:sp>
          <p:pic>
            <p:nvPicPr>
              <p:cNvPr id="1028" name="Picture 4" descr="React - Wikipedia, la enciclopedia libre">
                <a:extLst>
                  <a:ext uri="{FF2B5EF4-FFF2-40B4-BE49-F238E27FC236}">
                    <a16:creationId xmlns:a16="http://schemas.microsoft.com/office/drawing/2014/main" id="{DC9D3F8D-ECAF-B50F-F9F5-2B1288A3FB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316" y="1790149"/>
                <a:ext cx="241156" cy="216736"/>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ángulo: esquinas redondeadas 1040">
                <a:extLst>
                  <a:ext uri="{FF2B5EF4-FFF2-40B4-BE49-F238E27FC236}">
                    <a16:creationId xmlns:a16="http://schemas.microsoft.com/office/drawing/2014/main" id="{FAC998FA-2099-709B-DB50-BCDBB1859D18}"/>
                  </a:ext>
                </a:extLst>
              </p:cNvPr>
              <p:cNvSpPr/>
              <p:nvPr/>
            </p:nvSpPr>
            <p:spPr>
              <a:xfrm flipV="1">
                <a:off x="1453468" y="1749156"/>
                <a:ext cx="941197" cy="31863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43" name="CuadroTexto 1042">
                <a:extLst>
                  <a:ext uri="{FF2B5EF4-FFF2-40B4-BE49-F238E27FC236}">
                    <a16:creationId xmlns:a16="http://schemas.microsoft.com/office/drawing/2014/main" id="{F60958C7-865A-B3D4-094F-D144B1AE9629}"/>
                  </a:ext>
                </a:extLst>
              </p:cNvPr>
              <p:cNvSpPr txBox="1"/>
              <p:nvPr/>
            </p:nvSpPr>
            <p:spPr>
              <a:xfrm>
                <a:off x="1712696" y="1729240"/>
                <a:ext cx="711055" cy="338554"/>
              </a:xfrm>
              <a:prstGeom prst="rect">
                <a:avLst/>
              </a:prstGeom>
              <a:noFill/>
            </p:spPr>
            <p:txBody>
              <a:bodyPr wrap="square">
                <a:spAutoFit/>
              </a:bodyPr>
              <a:lstStyle/>
              <a:p>
                <a:pPr lvl="0" algn="just" eaLnBrk="0" fontAlgn="base" hangingPunct="0">
                  <a:spcBef>
                    <a:spcPct val="0"/>
                  </a:spcBef>
                  <a:spcAft>
                    <a:spcPct val="0"/>
                  </a:spcAft>
                </a:pPr>
                <a:r>
                  <a:rPr lang="es-ES" sz="1600" dirty="0" err="1"/>
                  <a:t>Vercel</a:t>
                </a:r>
                <a:endParaRPr kumimoji="0" lang="es-CO" altLang="es-CO" sz="1600" b="0" i="0" u="none" strike="noStrike" cap="none" normalizeH="0" baseline="0" dirty="0">
                  <a:ln>
                    <a:noFill/>
                  </a:ln>
                  <a:effectLst/>
                  <a:latin typeface="Arial" panose="020B0604020202020204" pitchFamily="34" charset="0"/>
                </a:endParaRPr>
              </a:p>
            </p:txBody>
          </p:sp>
          <p:sp>
            <p:nvSpPr>
              <p:cNvPr id="1049" name="Rectángulo: esquinas redondeadas 1048">
                <a:extLst>
                  <a:ext uri="{FF2B5EF4-FFF2-40B4-BE49-F238E27FC236}">
                    <a16:creationId xmlns:a16="http://schemas.microsoft.com/office/drawing/2014/main" id="{1E08E63F-974A-8E86-DDDB-930803A92DF1}"/>
                  </a:ext>
                </a:extLst>
              </p:cNvPr>
              <p:cNvSpPr/>
              <p:nvPr/>
            </p:nvSpPr>
            <p:spPr>
              <a:xfrm flipV="1">
                <a:off x="7483659" y="1749155"/>
                <a:ext cx="1005418" cy="31863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52" name="CuadroTexto 1051">
                <a:extLst>
                  <a:ext uri="{FF2B5EF4-FFF2-40B4-BE49-F238E27FC236}">
                    <a16:creationId xmlns:a16="http://schemas.microsoft.com/office/drawing/2014/main" id="{1C3D2A51-9AA8-29C1-F3C9-DA6FD104A300}"/>
                  </a:ext>
                </a:extLst>
              </p:cNvPr>
              <p:cNvSpPr txBox="1"/>
              <p:nvPr/>
            </p:nvSpPr>
            <p:spPr>
              <a:xfrm>
                <a:off x="7708340" y="1729240"/>
                <a:ext cx="876836" cy="338554"/>
              </a:xfrm>
              <a:prstGeom prst="rect">
                <a:avLst/>
              </a:prstGeom>
              <a:noFill/>
            </p:spPr>
            <p:txBody>
              <a:bodyPr wrap="square">
                <a:spAutoFit/>
              </a:bodyPr>
              <a:lstStyle/>
              <a:p>
                <a:pPr lvl="0" algn="just" eaLnBrk="0" fontAlgn="base" hangingPunct="0">
                  <a:spcBef>
                    <a:spcPct val="0"/>
                  </a:spcBef>
                  <a:spcAft>
                    <a:spcPct val="0"/>
                  </a:spcAft>
                </a:pPr>
                <a:r>
                  <a:rPr lang="es-ES" sz="1600" dirty="0"/>
                  <a:t>Render</a:t>
                </a:r>
                <a:endParaRPr kumimoji="0" lang="es-CO" altLang="es-CO" sz="1600" b="0" i="0" u="none" strike="noStrike" cap="none" normalizeH="0" baseline="0" dirty="0">
                  <a:ln>
                    <a:noFill/>
                  </a:ln>
                  <a:effectLst/>
                  <a:latin typeface="Arial" panose="020B0604020202020204" pitchFamily="34" charset="0"/>
                </a:endParaRPr>
              </a:p>
            </p:txBody>
          </p:sp>
        </p:grpSp>
        <p:grpSp>
          <p:nvGrpSpPr>
            <p:cNvPr id="14" name="Grupo 13">
              <a:extLst>
                <a:ext uri="{FF2B5EF4-FFF2-40B4-BE49-F238E27FC236}">
                  <a16:creationId xmlns:a16="http://schemas.microsoft.com/office/drawing/2014/main" id="{86D16376-2BB3-53CA-DD9F-6298BFBB51BE}"/>
                </a:ext>
              </a:extLst>
            </p:cNvPr>
            <p:cNvGrpSpPr/>
            <p:nvPr/>
          </p:nvGrpSpPr>
          <p:grpSpPr>
            <a:xfrm>
              <a:off x="207863" y="2136500"/>
              <a:ext cx="1224335" cy="338554"/>
              <a:chOff x="141031" y="2111777"/>
              <a:chExt cx="1224335" cy="338554"/>
            </a:xfrm>
          </p:grpSpPr>
          <p:grpSp>
            <p:nvGrpSpPr>
              <p:cNvPr id="9" name="Grupo 8">
                <a:extLst>
                  <a:ext uri="{FF2B5EF4-FFF2-40B4-BE49-F238E27FC236}">
                    <a16:creationId xmlns:a16="http://schemas.microsoft.com/office/drawing/2014/main" id="{631AB577-7AF8-9120-F57F-E9C00081719F}"/>
                  </a:ext>
                </a:extLst>
              </p:cNvPr>
              <p:cNvGrpSpPr/>
              <p:nvPr/>
            </p:nvGrpSpPr>
            <p:grpSpPr>
              <a:xfrm>
                <a:off x="141031" y="2111777"/>
                <a:ext cx="1224335" cy="338554"/>
                <a:chOff x="141031" y="1729240"/>
                <a:chExt cx="1224335" cy="338554"/>
              </a:xfrm>
            </p:grpSpPr>
            <p:sp>
              <p:nvSpPr>
                <p:cNvPr id="10" name="Rectángulo: esquinas redondeadas 9">
                  <a:extLst>
                    <a:ext uri="{FF2B5EF4-FFF2-40B4-BE49-F238E27FC236}">
                      <a16:creationId xmlns:a16="http://schemas.microsoft.com/office/drawing/2014/main" id="{076C41F5-8E13-B1A3-50B0-963FA2501C93}"/>
                    </a:ext>
                  </a:extLst>
                </p:cNvPr>
                <p:cNvSpPr/>
                <p:nvPr/>
              </p:nvSpPr>
              <p:spPr>
                <a:xfrm flipV="1">
                  <a:off x="141031" y="1749157"/>
                  <a:ext cx="1090985" cy="318635"/>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Texto 10">
                  <a:extLst>
                    <a:ext uri="{FF2B5EF4-FFF2-40B4-BE49-F238E27FC236}">
                      <a16:creationId xmlns:a16="http://schemas.microsoft.com/office/drawing/2014/main" id="{ED8433AD-92E7-340F-1944-205277D277EA}"/>
                    </a:ext>
                  </a:extLst>
                </p:cNvPr>
                <p:cNvSpPr txBox="1"/>
                <p:nvPr/>
              </p:nvSpPr>
              <p:spPr>
                <a:xfrm>
                  <a:off x="400259" y="1729240"/>
                  <a:ext cx="965107" cy="338554"/>
                </a:xfrm>
                <a:prstGeom prst="rect">
                  <a:avLst/>
                </a:prstGeom>
                <a:noFill/>
              </p:spPr>
              <p:txBody>
                <a:bodyPr wrap="square">
                  <a:spAutoFit/>
                </a:bodyPr>
                <a:lstStyle/>
                <a:p>
                  <a:pPr lvl="0" algn="just" eaLnBrk="0" fontAlgn="base" hangingPunct="0">
                    <a:spcBef>
                      <a:spcPct val="0"/>
                    </a:spcBef>
                    <a:spcAft>
                      <a:spcPct val="0"/>
                    </a:spcAft>
                  </a:pPr>
                  <a:r>
                    <a:rPr lang="es-ES" sz="1600" dirty="0" err="1">
                      <a:solidFill>
                        <a:schemeClr val="bg1"/>
                      </a:solidFill>
                    </a:rPr>
                    <a:t>Tailwind</a:t>
                  </a:r>
                  <a:endParaRPr kumimoji="0" lang="es-CO" altLang="es-CO" sz="1600" b="0" i="0" u="none" strike="noStrike" cap="none" normalizeH="0" baseline="0" dirty="0">
                    <a:ln>
                      <a:noFill/>
                    </a:ln>
                    <a:solidFill>
                      <a:schemeClr val="bg1"/>
                    </a:solidFill>
                    <a:effectLst/>
                    <a:latin typeface="Arial" panose="020B0604020202020204" pitchFamily="34" charset="0"/>
                  </a:endParaRPr>
                </a:p>
              </p:txBody>
            </p:sp>
          </p:grpSp>
          <p:pic>
            <p:nvPicPr>
              <p:cNvPr id="13" name="Picture 6" descr="Tailwind CSS Logo Wave Symbol Graphic Free PNG - PNGate">
                <a:extLst>
                  <a:ext uri="{FF2B5EF4-FFF2-40B4-BE49-F238E27FC236}">
                    <a16:creationId xmlns:a16="http://schemas.microsoft.com/office/drawing/2014/main" id="{D717680B-BBB3-9AA1-EB78-701520CAE6F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45946" y1="63918" x2="45946" y2="63918"/>
                          </a14:backgroundRemoval>
                        </a14:imgEffect>
                      </a14:imgLayer>
                    </a14:imgProps>
                  </a:ext>
                  <a:ext uri="{28A0092B-C50C-407E-A947-70E740481C1C}">
                    <a14:useLocalDpi xmlns:a14="http://schemas.microsoft.com/office/drawing/2010/main" val="0"/>
                  </a:ext>
                </a:extLst>
              </a:blip>
              <a:srcRect l="17259" t="22405" r="17259" b="22405"/>
              <a:stretch>
                <a:fillRect/>
              </a:stretch>
            </p:blipFill>
            <p:spPr bwMode="auto">
              <a:xfrm>
                <a:off x="186110" y="2185792"/>
                <a:ext cx="282536" cy="178366"/>
              </a:xfrm>
              <a:prstGeom prst="rect">
                <a:avLst/>
              </a:prstGeom>
              <a:noFill/>
              <a:extLst>
                <a:ext uri="{909E8E84-426E-40DD-AFC4-6F175D3DCCD1}">
                  <a14:hiddenFill xmlns:a14="http://schemas.microsoft.com/office/drawing/2010/main">
                    <a:solidFill>
                      <a:srgbClr val="FFFFFF"/>
                    </a:solidFill>
                  </a14:hiddenFill>
                </a:ext>
              </a:extLst>
            </p:spPr>
          </p:pic>
        </p:grpSp>
        <p:sp>
          <p:nvSpPr>
            <p:cNvPr id="1039" name="CuadroTexto 1038">
              <a:extLst>
                <a:ext uri="{FF2B5EF4-FFF2-40B4-BE49-F238E27FC236}">
                  <a16:creationId xmlns:a16="http://schemas.microsoft.com/office/drawing/2014/main" id="{CC978F62-5A69-F40F-7BEE-96E7615B6C0C}"/>
                </a:ext>
              </a:extLst>
            </p:cNvPr>
            <p:cNvSpPr txBox="1"/>
            <p:nvPr/>
          </p:nvSpPr>
          <p:spPr>
            <a:xfrm>
              <a:off x="1385425" y="1372903"/>
              <a:ext cx="1442784" cy="400110"/>
            </a:xfrm>
            <a:prstGeom prst="rect">
              <a:avLst/>
            </a:prstGeom>
            <a:noFill/>
          </p:spPr>
          <p:txBody>
            <a:bodyPr wrap="square">
              <a:spAutoFit/>
            </a:bodyPr>
            <a:lstStyle/>
            <a:p>
              <a:pPr lvl="0" algn="just" eaLnBrk="0" fontAlgn="base" hangingPunct="0">
                <a:spcBef>
                  <a:spcPct val="0"/>
                </a:spcBef>
                <a:spcAft>
                  <a:spcPct val="0"/>
                </a:spcAft>
              </a:pPr>
              <a:r>
                <a:rPr lang="es-ES" sz="2000" dirty="0">
                  <a:solidFill>
                    <a:schemeClr val="bg1"/>
                  </a:solidFill>
                </a:rPr>
                <a:t>Despliegue</a:t>
              </a:r>
            </a:p>
          </p:txBody>
        </p:sp>
        <p:sp>
          <p:nvSpPr>
            <p:cNvPr id="1051" name="CuadroTexto 1050">
              <a:extLst>
                <a:ext uri="{FF2B5EF4-FFF2-40B4-BE49-F238E27FC236}">
                  <a16:creationId xmlns:a16="http://schemas.microsoft.com/office/drawing/2014/main" id="{8E6D09BC-916B-B2DA-261F-6ED9D72CD5D6}"/>
                </a:ext>
              </a:extLst>
            </p:cNvPr>
            <p:cNvSpPr txBox="1"/>
            <p:nvPr/>
          </p:nvSpPr>
          <p:spPr>
            <a:xfrm>
              <a:off x="7373564" y="1372903"/>
              <a:ext cx="1442784" cy="400110"/>
            </a:xfrm>
            <a:prstGeom prst="rect">
              <a:avLst/>
            </a:prstGeom>
            <a:noFill/>
          </p:spPr>
          <p:txBody>
            <a:bodyPr wrap="square">
              <a:spAutoFit/>
            </a:bodyPr>
            <a:lstStyle/>
            <a:p>
              <a:pPr lvl="0" algn="just" eaLnBrk="0" fontAlgn="base" hangingPunct="0">
                <a:spcBef>
                  <a:spcPct val="0"/>
                </a:spcBef>
                <a:spcAft>
                  <a:spcPct val="0"/>
                </a:spcAft>
              </a:pPr>
              <a:r>
                <a:rPr lang="es-ES" sz="2000" dirty="0">
                  <a:solidFill>
                    <a:schemeClr val="bg1"/>
                  </a:solidFill>
                </a:rPr>
                <a:t>Despliegue</a:t>
              </a:r>
            </a:p>
          </p:txBody>
        </p:sp>
      </p:grpSp>
      <p:sp>
        <p:nvSpPr>
          <p:cNvPr id="34" name="CuadroTexto 33">
            <a:extLst>
              <a:ext uri="{FF2B5EF4-FFF2-40B4-BE49-F238E27FC236}">
                <a16:creationId xmlns:a16="http://schemas.microsoft.com/office/drawing/2014/main" id="{F1A5D22B-CBB6-A512-F5C8-9CFD9A73DE08}"/>
              </a:ext>
            </a:extLst>
          </p:cNvPr>
          <p:cNvSpPr txBox="1"/>
          <p:nvPr/>
        </p:nvSpPr>
        <p:spPr>
          <a:xfrm>
            <a:off x="5547359" y="3236063"/>
            <a:ext cx="1097282" cy="369332"/>
          </a:xfrm>
          <a:prstGeom prst="rect">
            <a:avLst/>
          </a:prstGeom>
          <a:noFill/>
        </p:spPr>
        <p:txBody>
          <a:bodyPr wrap="square">
            <a:spAutoFit/>
          </a:bodyPr>
          <a:lstStyle/>
          <a:p>
            <a:r>
              <a:rPr lang="es-ES" sz="1800" dirty="0">
                <a:solidFill>
                  <a:schemeClr val="bg1"/>
                </a:solidFill>
              </a:rPr>
              <a:t>Gemini.ai</a:t>
            </a:r>
            <a:endParaRPr lang="es-CO" dirty="0">
              <a:solidFill>
                <a:schemeClr val="bg1"/>
              </a:solidFill>
            </a:endParaRPr>
          </a:p>
        </p:txBody>
      </p:sp>
      <p:sp>
        <p:nvSpPr>
          <p:cNvPr id="36" name="Rectángulo: esquinas redondeadas 35">
            <a:extLst>
              <a:ext uri="{FF2B5EF4-FFF2-40B4-BE49-F238E27FC236}">
                <a16:creationId xmlns:a16="http://schemas.microsoft.com/office/drawing/2014/main" id="{5207FEB4-26EA-8D19-97E6-3E92B194AE01}"/>
              </a:ext>
            </a:extLst>
          </p:cNvPr>
          <p:cNvSpPr/>
          <p:nvPr/>
        </p:nvSpPr>
        <p:spPr>
          <a:xfrm>
            <a:off x="3608118" y="4821861"/>
            <a:ext cx="5119200" cy="1393794"/>
          </a:xfrm>
          <a:prstGeom prst="roundRect">
            <a:avLst>
              <a:gd name="adj" fmla="val 50000"/>
            </a:avLst>
          </a:prstGeom>
          <a:solidFill>
            <a:srgbClr val="0B5E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8" name="CuadroTexto 37">
            <a:extLst>
              <a:ext uri="{FF2B5EF4-FFF2-40B4-BE49-F238E27FC236}">
                <a16:creationId xmlns:a16="http://schemas.microsoft.com/office/drawing/2014/main" id="{E346006D-C287-0493-E8ED-D1EAECEAE9FA}"/>
              </a:ext>
            </a:extLst>
          </p:cNvPr>
          <p:cNvSpPr txBox="1"/>
          <p:nvPr/>
        </p:nvSpPr>
        <p:spPr>
          <a:xfrm>
            <a:off x="5201030" y="4896115"/>
            <a:ext cx="1830149" cy="400110"/>
          </a:xfrm>
          <a:prstGeom prst="rect">
            <a:avLst/>
          </a:prstGeom>
          <a:noFill/>
        </p:spPr>
        <p:txBody>
          <a:bodyPr wrap="square">
            <a:spAutoFit/>
          </a:bodyPr>
          <a:lstStyle/>
          <a:p>
            <a:pPr lvl="0" algn="just" eaLnBrk="0" fontAlgn="base" hangingPunct="0">
              <a:spcBef>
                <a:spcPct val="0"/>
              </a:spcBef>
              <a:spcAft>
                <a:spcPct val="0"/>
              </a:spcAft>
            </a:pPr>
            <a:r>
              <a:rPr lang="es-ES" sz="2000" dirty="0">
                <a:solidFill>
                  <a:schemeClr val="bg1"/>
                </a:solidFill>
              </a:rPr>
              <a:t>Base de datos</a:t>
            </a:r>
          </a:p>
        </p:txBody>
      </p:sp>
      <p:grpSp>
        <p:nvGrpSpPr>
          <p:cNvPr id="39" name="Grupo 38">
            <a:extLst>
              <a:ext uri="{FF2B5EF4-FFF2-40B4-BE49-F238E27FC236}">
                <a16:creationId xmlns:a16="http://schemas.microsoft.com/office/drawing/2014/main" id="{F98F1530-F83A-AD10-38D2-C50F53AB7A08}"/>
              </a:ext>
            </a:extLst>
          </p:cNvPr>
          <p:cNvGrpSpPr/>
          <p:nvPr/>
        </p:nvGrpSpPr>
        <p:grpSpPr>
          <a:xfrm>
            <a:off x="5372108" y="5379927"/>
            <a:ext cx="2826089" cy="338554"/>
            <a:chOff x="1772865" y="1729240"/>
            <a:chExt cx="2826089" cy="338554"/>
          </a:xfrm>
          <a:solidFill>
            <a:srgbClr val="0B5E9D"/>
          </a:solidFill>
        </p:grpSpPr>
        <p:sp>
          <p:nvSpPr>
            <p:cNvPr id="45" name="Rectángulo: esquinas redondeadas 44">
              <a:extLst>
                <a:ext uri="{FF2B5EF4-FFF2-40B4-BE49-F238E27FC236}">
                  <a16:creationId xmlns:a16="http://schemas.microsoft.com/office/drawing/2014/main" id="{D8A2F070-B19C-2B12-3573-0369B3B7CEE9}"/>
                </a:ext>
              </a:extLst>
            </p:cNvPr>
            <p:cNvSpPr/>
            <p:nvPr/>
          </p:nvSpPr>
          <p:spPr>
            <a:xfrm flipV="1">
              <a:off x="1772865" y="1749157"/>
              <a:ext cx="1006556" cy="318635"/>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6" name="CuadroTexto 45">
              <a:extLst>
                <a:ext uri="{FF2B5EF4-FFF2-40B4-BE49-F238E27FC236}">
                  <a16:creationId xmlns:a16="http://schemas.microsoft.com/office/drawing/2014/main" id="{BA05E766-053E-0811-F175-269EA788AF78}"/>
                </a:ext>
              </a:extLst>
            </p:cNvPr>
            <p:cNvSpPr txBox="1"/>
            <p:nvPr/>
          </p:nvSpPr>
          <p:spPr>
            <a:xfrm>
              <a:off x="2032093" y="1729240"/>
              <a:ext cx="965107" cy="338554"/>
            </a:xfrm>
            <a:prstGeom prst="rect">
              <a:avLst/>
            </a:prstGeom>
            <a:noFill/>
          </p:spPr>
          <p:txBody>
            <a:bodyPr wrap="square">
              <a:spAutoFit/>
            </a:bodyPr>
            <a:lstStyle/>
            <a:p>
              <a:pPr lvl="0" algn="just" eaLnBrk="0" fontAlgn="base" hangingPunct="0">
                <a:spcBef>
                  <a:spcPct val="0"/>
                </a:spcBef>
                <a:spcAft>
                  <a:spcPct val="0"/>
                </a:spcAft>
              </a:pPr>
              <a:r>
                <a:rPr lang="es-ES" sz="1600" dirty="0">
                  <a:solidFill>
                    <a:schemeClr val="bg1"/>
                  </a:solidFill>
                </a:rPr>
                <a:t>MySQL</a:t>
              </a:r>
              <a:endParaRPr kumimoji="0" lang="es-CO" altLang="es-CO" sz="1600" b="0" i="0" u="none" strike="noStrike" cap="none" normalizeH="0" baseline="0" dirty="0">
                <a:ln>
                  <a:noFill/>
                </a:ln>
                <a:solidFill>
                  <a:schemeClr val="bg1"/>
                </a:solidFill>
                <a:effectLst/>
                <a:latin typeface="Arial" panose="020B0604020202020204" pitchFamily="34" charset="0"/>
              </a:endParaRPr>
            </a:p>
          </p:txBody>
        </p:sp>
        <p:sp>
          <p:nvSpPr>
            <p:cNvPr id="1060" name="CuadroTexto 1059">
              <a:extLst>
                <a:ext uri="{FF2B5EF4-FFF2-40B4-BE49-F238E27FC236}">
                  <a16:creationId xmlns:a16="http://schemas.microsoft.com/office/drawing/2014/main" id="{A3200B5B-7058-A228-A2FB-AEE45EBEFBA0}"/>
                </a:ext>
              </a:extLst>
            </p:cNvPr>
            <p:cNvSpPr txBox="1"/>
            <p:nvPr/>
          </p:nvSpPr>
          <p:spPr>
            <a:xfrm>
              <a:off x="3633847" y="1729240"/>
              <a:ext cx="965107" cy="338554"/>
            </a:xfrm>
            <a:prstGeom prst="rect">
              <a:avLst/>
            </a:prstGeom>
            <a:noFill/>
          </p:spPr>
          <p:txBody>
            <a:bodyPr wrap="square">
              <a:spAutoFit/>
            </a:bodyPr>
            <a:lstStyle/>
            <a:p>
              <a:pPr lvl="0" algn="just" eaLnBrk="0" fontAlgn="base" hangingPunct="0">
                <a:spcBef>
                  <a:spcPct val="0"/>
                </a:spcBef>
                <a:spcAft>
                  <a:spcPct val="0"/>
                </a:spcAft>
              </a:pPr>
              <a:r>
                <a:rPr lang="es-ES" sz="1600" dirty="0"/>
                <a:t>MySQL</a:t>
              </a:r>
              <a:endParaRPr kumimoji="0" lang="es-CO" altLang="es-CO" sz="1600" b="0" i="0" u="none" strike="noStrike" cap="none" normalizeH="0" baseline="0" dirty="0">
                <a:ln>
                  <a:noFill/>
                </a:ln>
                <a:effectLst/>
                <a:latin typeface="Arial" panose="020B0604020202020204" pitchFamily="34" charset="0"/>
              </a:endParaRPr>
            </a:p>
          </p:txBody>
        </p:sp>
      </p:grpSp>
      <p:pic>
        <p:nvPicPr>
          <p:cNvPr id="49" name="Imagen 48" descr="Imagen que contiene taza, cuarto, casa de juegos, escena&#10;&#10;El contenido generado por IA puede ser incorrecto.">
            <a:extLst>
              <a:ext uri="{FF2B5EF4-FFF2-40B4-BE49-F238E27FC236}">
                <a16:creationId xmlns:a16="http://schemas.microsoft.com/office/drawing/2014/main" id="{8600801C-511C-2396-260D-90122AEFB2ED}"/>
              </a:ext>
            </a:extLst>
          </p:cNvPr>
          <p:cNvPicPr>
            <a:picLocks noChangeAspect="1"/>
          </p:cNvPicPr>
          <p:nvPr/>
        </p:nvPicPr>
        <p:blipFill>
          <a:blip r:embed="rId9"/>
          <a:stretch>
            <a:fillRect/>
          </a:stretch>
        </p:blipFill>
        <p:spPr>
          <a:xfrm flipH="1">
            <a:off x="3861850" y="5072487"/>
            <a:ext cx="1487572" cy="892542"/>
          </a:xfrm>
          <a:prstGeom prst="rect">
            <a:avLst/>
          </a:prstGeom>
        </p:spPr>
      </p:pic>
      <p:sp>
        <p:nvSpPr>
          <p:cNvPr id="52" name="CuadroTexto 51">
            <a:extLst>
              <a:ext uri="{FF2B5EF4-FFF2-40B4-BE49-F238E27FC236}">
                <a16:creationId xmlns:a16="http://schemas.microsoft.com/office/drawing/2014/main" id="{FAB0F24A-1D03-A239-1802-9DABC34AC58F}"/>
              </a:ext>
            </a:extLst>
          </p:cNvPr>
          <p:cNvSpPr txBox="1"/>
          <p:nvPr/>
        </p:nvSpPr>
        <p:spPr>
          <a:xfrm>
            <a:off x="5089672" y="1262284"/>
            <a:ext cx="2009586" cy="523220"/>
          </a:xfrm>
          <a:prstGeom prst="rect">
            <a:avLst/>
          </a:prstGeom>
          <a:noFill/>
        </p:spPr>
        <p:txBody>
          <a:bodyPr wrap="square">
            <a:spAutoFit/>
          </a:bodyPr>
          <a:lstStyle/>
          <a:p>
            <a:pPr lvl="0" algn="just" eaLnBrk="0" fontAlgn="base" hangingPunct="0">
              <a:spcBef>
                <a:spcPct val="0"/>
              </a:spcBef>
              <a:spcAft>
                <a:spcPct val="0"/>
              </a:spcAft>
            </a:pPr>
            <a:r>
              <a:rPr lang="es-ES" sz="2800" dirty="0"/>
              <a:t>Tecnologías:</a:t>
            </a:r>
          </a:p>
        </p:txBody>
      </p:sp>
      <p:pic>
        <p:nvPicPr>
          <p:cNvPr id="1044" name="Picture 20" descr="Google Gemini Logo AI Branding Tech Icon PNG | PNG All">
            <a:extLst>
              <a:ext uri="{FF2B5EF4-FFF2-40B4-BE49-F238E27FC236}">
                <a16:creationId xmlns:a16="http://schemas.microsoft.com/office/drawing/2014/main" id="{409AF804-5942-1721-5130-A719701E82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6453" y="2080987"/>
            <a:ext cx="2696025" cy="2696025"/>
          </a:xfrm>
          <a:prstGeom prst="rect">
            <a:avLst/>
          </a:prstGeom>
          <a:noFill/>
          <a:extLst>
            <a:ext uri="{909E8E84-426E-40DD-AFC4-6F175D3DCCD1}">
              <a14:hiddenFill xmlns:a14="http://schemas.microsoft.com/office/drawing/2010/main">
                <a:solidFill>
                  <a:srgbClr val="FFFFFF"/>
                </a:solidFill>
              </a14:hiddenFill>
            </a:ext>
          </a:extLst>
        </p:spPr>
      </p:pic>
      <p:sp>
        <p:nvSpPr>
          <p:cNvPr id="56" name="CuadroTexto 55">
            <a:extLst>
              <a:ext uri="{FF2B5EF4-FFF2-40B4-BE49-F238E27FC236}">
                <a16:creationId xmlns:a16="http://schemas.microsoft.com/office/drawing/2014/main" id="{1C21E709-6062-756E-96CF-35B58C8637EF}"/>
              </a:ext>
            </a:extLst>
          </p:cNvPr>
          <p:cNvSpPr txBox="1"/>
          <p:nvPr/>
        </p:nvSpPr>
        <p:spPr>
          <a:xfrm>
            <a:off x="5536328" y="3244333"/>
            <a:ext cx="1116275" cy="369332"/>
          </a:xfrm>
          <a:prstGeom prst="rect">
            <a:avLst/>
          </a:prstGeom>
          <a:noFill/>
        </p:spPr>
        <p:txBody>
          <a:bodyPr wrap="square">
            <a:spAutoFit/>
          </a:bodyPr>
          <a:lstStyle/>
          <a:p>
            <a:r>
              <a:rPr lang="es-ES" sz="1800" dirty="0">
                <a:solidFill>
                  <a:schemeClr val="bg1"/>
                </a:solidFill>
              </a:rPr>
              <a:t>Gemini.ai</a:t>
            </a:r>
            <a:endParaRPr lang="es-CO" dirty="0"/>
          </a:p>
        </p:txBody>
      </p:sp>
      <p:pic>
        <p:nvPicPr>
          <p:cNvPr id="1034" name="Imagen 1033" descr="Logotipo&#10;&#10;El contenido generado por IA puede ser incorrecto.">
            <a:extLst>
              <a:ext uri="{FF2B5EF4-FFF2-40B4-BE49-F238E27FC236}">
                <a16:creationId xmlns:a16="http://schemas.microsoft.com/office/drawing/2014/main" id="{3B10B59A-A2DF-D778-3CF1-0EAE9D703518}"/>
              </a:ext>
            </a:extLst>
          </p:cNvPr>
          <p:cNvPicPr>
            <a:picLocks noChangeAspect="1"/>
          </p:cNvPicPr>
          <p:nvPr/>
        </p:nvPicPr>
        <p:blipFill>
          <a:blip r:embed="rId11"/>
          <a:stretch>
            <a:fillRect/>
          </a:stretch>
        </p:blipFill>
        <p:spPr>
          <a:xfrm>
            <a:off x="5410466" y="5424777"/>
            <a:ext cx="272304" cy="272304"/>
          </a:xfrm>
          <a:prstGeom prst="rect">
            <a:avLst/>
          </a:prstGeom>
        </p:spPr>
      </p:pic>
      <p:pic>
        <p:nvPicPr>
          <p:cNvPr id="1050" name="Picture 26" descr="Vercel | Salesforce Ventures">
            <a:extLst>
              <a:ext uri="{FF2B5EF4-FFF2-40B4-BE49-F238E27FC236}">
                <a16:creationId xmlns:a16="http://schemas.microsoft.com/office/drawing/2014/main" id="{C5432FA8-5C38-1C78-CAE8-8A6944FC169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84" r="72359" b="8268"/>
          <a:stretch>
            <a:fillRect/>
          </a:stretch>
        </p:blipFill>
        <p:spPr bwMode="auto">
          <a:xfrm>
            <a:off x="3589958" y="2275206"/>
            <a:ext cx="271892" cy="228726"/>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8" descr="Render Recognized in the 2024 Gartner® Magic Quadrant™ for Cloud  Application Platforms » The Readable">
            <a:extLst>
              <a:ext uri="{FF2B5EF4-FFF2-40B4-BE49-F238E27FC236}">
                <a16:creationId xmlns:a16="http://schemas.microsoft.com/office/drawing/2014/main" id="{DD510E70-FA25-8BC4-F2CB-85E38DD956C4}"/>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316" t="31031" r="79967" b="31031"/>
          <a:stretch>
            <a:fillRect/>
          </a:stretch>
        </p:blipFill>
        <p:spPr bwMode="auto">
          <a:xfrm>
            <a:off x="9658065" y="2303400"/>
            <a:ext cx="202944" cy="195242"/>
          </a:xfrm>
          <a:prstGeom prst="rect">
            <a:avLst/>
          </a:prstGeom>
          <a:noFill/>
          <a:extLst>
            <a:ext uri="{909E8E84-426E-40DD-AFC4-6F175D3DCCD1}">
              <a14:hiddenFill xmlns:a14="http://schemas.microsoft.com/office/drawing/2010/main">
                <a:solidFill>
                  <a:srgbClr val="FFFFFF"/>
                </a:solidFill>
              </a14:hiddenFill>
            </a:ext>
          </a:extLst>
        </p:spPr>
      </p:pic>
      <p:sp>
        <p:nvSpPr>
          <p:cNvPr id="1054" name="CuadroTexto 1053">
            <a:extLst>
              <a:ext uri="{FF2B5EF4-FFF2-40B4-BE49-F238E27FC236}">
                <a16:creationId xmlns:a16="http://schemas.microsoft.com/office/drawing/2014/main" id="{2B7F171E-1A7E-33F0-A9D6-71C7A58851B7}"/>
              </a:ext>
            </a:extLst>
          </p:cNvPr>
          <p:cNvSpPr txBox="1"/>
          <p:nvPr/>
        </p:nvSpPr>
        <p:spPr>
          <a:xfrm>
            <a:off x="6830432" y="4896115"/>
            <a:ext cx="1442784" cy="400110"/>
          </a:xfrm>
          <a:prstGeom prst="rect">
            <a:avLst/>
          </a:prstGeom>
          <a:noFill/>
        </p:spPr>
        <p:txBody>
          <a:bodyPr wrap="square">
            <a:spAutoFit/>
          </a:bodyPr>
          <a:lstStyle/>
          <a:p>
            <a:pPr lvl="0" algn="just" eaLnBrk="0" fontAlgn="base" hangingPunct="0">
              <a:spcBef>
                <a:spcPct val="0"/>
              </a:spcBef>
              <a:spcAft>
                <a:spcPct val="0"/>
              </a:spcAft>
            </a:pPr>
            <a:r>
              <a:rPr lang="es-ES" sz="2000" dirty="0">
                <a:solidFill>
                  <a:schemeClr val="bg1"/>
                </a:solidFill>
              </a:rPr>
              <a:t>Despliegue</a:t>
            </a:r>
          </a:p>
        </p:txBody>
      </p:sp>
      <p:sp>
        <p:nvSpPr>
          <p:cNvPr id="1057" name="Rectángulo: esquinas redondeadas 1056">
            <a:extLst>
              <a:ext uri="{FF2B5EF4-FFF2-40B4-BE49-F238E27FC236}">
                <a16:creationId xmlns:a16="http://schemas.microsoft.com/office/drawing/2014/main" id="{DE7A7C8A-62AB-0BED-CD79-C8966AB036CB}"/>
              </a:ext>
            </a:extLst>
          </p:cNvPr>
          <p:cNvSpPr/>
          <p:nvPr/>
        </p:nvSpPr>
        <p:spPr>
          <a:xfrm rot="10800000" flipV="1">
            <a:off x="7008473" y="5399844"/>
            <a:ext cx="1116351" cy="31863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ES" dirty="0">
                <a:solidFill>
                  <a:schemeClr val="tx1"/>
                </a:solidFill>
              </a:rPr>
              <a:t>Render</a:t>
            </a:r>
            <a:endParaRPr lang="es-CO" dirty="0">
              <a:solidFill>
                <a:schemeClr val="tx1"/>
              </a:solidFill>
            </a:endParaRPr>
          </a:p>
        </p:txBody>
      </p:sp>
      <p:pic>
        <p:nvPicPr>
          <p:cNvPr id="1055" name="Picture 30">
            <a:extLst>
              <a:ext uri="{FF2B5EF4-FFF2-40B4-BE49-F238E27FC236}">
                <a16:creationId xmlns:a16="http://schemas.microsoft.com/office/drawing/2014/main" id="{6B38F9A4-0D9A-0F88-A554-8ACDE8894AF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5443" y="5448643"/>
            <a:ext cx="221036" cy="22103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21647995-76D5-4C3A-AD70-B5A8380494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43134" y="5245285"/>
            <a:ext cx="1090620" cy="113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060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626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273356" y="252729"/>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600" b="1" u="none" strike="noStrike" kern="1200" cap="none" spc="0" normalizeH="0" baseline="0" noProof="0" dirty="0">
                <a:ln>
                  <a:noFill/>
                </a:ln>
                <a:solidFill>
                  <a:prstClr val="white"/>
                </a:solidFill>
                <a:effectLst/>
                <a:uLnTx/>
                <a:uFillTx/>
                <a:latin typeface="WORK SANS BOLD ROMAN" pitchFamily="2" charset="77"/>
              </a:rPr>
              <a:t>Equipo de Trabajo.</a:t>
            </a:r>
          </a:p>
        </p:txBody>
      </p:sp>
      <p:sp>
        <p:nvSpPr>
          <p:cNvPr id="24" name="Rectángulo 23">
            <a:extLst>
              <a:ext uri="{FF2B5EF4-FFF2-40B4-BE49-F238E27FC236}">
                <a16:creationId xmlns:a16="http://schemas.microsoft.com/office/drawing/2014/main" id="{6FAC7BC2-CA58-CD90-47FF-A64F968DC041}"/>
              </a:ext>
            </a:extLst>
          </p:cNvPr>
          <p:cNvSpPr/>
          <p:nvPr/>
        </p:nvSpPr>
        <p:spPr>
          <a:xfrm>
            <a:off x="3998966" y="1847423"/>
            <a:ext cx="2101490" cy="65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s-ES" sz="1600" b="1" u="none" strike="noStrike" dirty="0">
                <a:solidFill>
                  <a:srgbClr val="000000"/>
                </a:solidFill>
                <a:uFillTx/>
                <a:latin typeface="Arial"/>
                <a:ea typeface="Arial"/>
              </a:rPr>
              <a:t>Miguel Ángel Londoño Marulanda</a:t>
            </a:r>
            <a:endParaRPr lang="es-ES" sz="1600" b="0" u="none" strike="noStrike" dirty="0">
              <a:solidFill>
                <a:srgbClr val="000000"/>
              </a:solidFill>
              <a:uFillTx/>
              <a:latin typeface="Arial"/>
            </a:endParaRPr>
          </a:p>
        </p:txBody>
      </p:sp>
      <p:sp>
        <p:nvSpPr>
          <p:cNvPr id="25" name="Rectángulo 24">
            <a:extLst>
              <a:ext uri="{FF2B5EF4-FFF2-40B4-BE49-F238E27FC236}">
                <a16:creationId xmlns:a16="http://schemas.microsoft.com/office/drawing/2014/main" id="{7490A396-9499-E2D7-80D2-ACA913EDB961}"/>
              </a:ext>
            </a:extLst>
          </p:cNvPr>
          <p:cNvSpPr/>
          <p:nvPr/>
        </p:nvSpPr>
        <p:spPr>
          <a:xfrm>
            <a:off x="4105027" y="4274573"/>
            <a:ext cx="1889368" cy="53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s-ES" sz="1400" b="0" u="none" strike="noStrike" dirty="0">
                <a:solidFill>
                  <a:srgbClr val="000000"/>
                </a:solidFill>
                <a:uFillTx/>
                <a:latin typeface="Arial"/>
                <a:ea typeface="Arial"/>
              </a:rPr>
              <a:t>Desarrollador de software, Back-</a:t>
            </a:r>
            <a:r>
              <a:rPr lang="es-ES" sz="1400" b="0" u="none" strike="noStrike" dirty="0" err="1">
                <a:solidFill>
                  <a:srgbClr val="000000"/>
                </a:solidFill>
                <a:uFillTx/>
                <a:latin typeface="Arial"/>
                <a:ea typeface="Arial"/>
              </a:rPr>
              <a:t>End</a:t>
            </a:r>
            <a:endParaRPr lang="es-ES" sz="1400" b="0" u="none" strike="noStrike" dirty="0">
              <a:solidFill>
                <a:srgbClr val="000000"/>
              </a:solidFill>
              <a:uFillTx/>
              <a:latin typeface="Arial"/>
            </a:endParaRPr>
          </a:p>
        </p:txBody>
      </p:sp>
      <p:sp>
        <p:nvSpPr>
          <p:cNvPr id="26" name="Rectángulo 25">
            <a:extLst>
              <a:ext uri="{FF2B5EF4-FFF2-40B4-BE49-F238E27FC236}">
                <a16:creationId xmlns:a16="http://schemas.microsoft.com/office/drawing/2014/main" id="{4409DB25-5A09-2117-FCDA-0E545381E112}"/>
              </a:ext>
            </a:extLst>
          </p:cNvPr>
          <p:cNvSpPr/>
          <p:nvPr/>
        </p:nvSpPr>
        <p:spPr>
          <a:xfrm>
            <a:off x="6372272" y="4273966"/>
            <a:ext cx="1835310" cy="73661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s-ES" sz="1400" b="0" u="none" strike="noStrike" dirty="0">
                <a:solidFill>
                  <a:srgbClr val="000000"/>
                </a:solidFill>
                <a:uFillTx/>
                <a:latin typeface="Arial" panose="020B0604020202020204" pitchFamily="34" charset="0"/>
                <a:ea typeface="Arial"/>
                <a:cs typeface="Arial" panose="020B0604020202020204" pitchFamily="34" charset="0"/>
              </a:rPr>
              <a:t>Desarrollador de software, Front-</a:t>
            </a:r>
            <a:r>
              <a:rPr lang="es-ES" sz="1400" dirty="0" err="1">
                <a:solidFill>
                  <a:srgbClr val="000000"/>
                </a:solidFill>
                <a:latin typeface="Arial" panose="020B0604020202020204" pitchFamily="34" charset="0"/>
                <a:ea typeface="Arial"/>
                <a:cs typeface="Arial" panose="020B0604020202020204" pitchFamily="34" charset="0"/>
              </a:rPr>
              <a:t>E</a:t>
            </a:r>
            <a:r>
              <a:rPr lang="es-ES" sz="1400" b="0" u="none" strike="noStrike" dirty="0" err="1">
                <a:solidFill>
                  <a:srgbClr val="000000"/>
                </a:solidFill>
                <a:uFillTx/>
                <a:latin typeface="Arial" panose="020B0604020202020204" pitchFamily="34" charset="0"/>
                <a:ea typeface="Arial"/>
                <a:cs typeface="Arial" panose="020B0604020202020204" pitchFamily="34" charset="0"/>
              </a:rPr>
              <a:t>nd</a:t>
            </a:r>
            <a:endParaRPr lang="es-ES" sz="1400" b="0" u="none" strike="noStrike" dirty="0">
              <a:solidFill>
                <a:srgbClr val="000000"/>
              </a:solidFill>
              <a:uFillTx/>
              <a:latin typeface="Arial" panose="020B0604020202020204" pitchFamily="34" charset="0"/>
              <a:ea typeface="Arial"/>
              <a:cs typeface="Arial" panose="020B0604020202020204" pitchFamily="34" charset="0"/>
            </a:endParaRPr>
          </a:p>
          <a:p>
            <a:pPr algn="ctr"/>
            <a:r>
              <a:rPr lang="es-ES" sz="1400" dirty="0" err="1">
                <a:solidFill>
                  <a:srgbClr val="000000"/>
                </a:solidFill>
                <a:latin typeface="Arial" panose="020B0604020202020204" pitchFamily="34" charset="0"/>
                <a:ea typeface="Arial"/>
                <a:cs typeface="Arial" panose="020B0604020202020204" pitchFamily="34" charset="0"/>
              </a:rPr>
              <a:t>Scrum</a:t>
            </a:r>
            <a:r>
              <a:rPr lang="es-ES" sz="1400" dirty="0">
                <a:solidFill>
                  <a:srgbClr val="000000"/>
                </a:solidFill>
                <a:latin typeface="Arial" panose="020B0604020202020204" pitchFamily="34" charset="0"/>
                <a:ea typeface="Arial"/>
                <a:cs typeface="Arial" panose="020B0604020202020204" pitchFamily="34" charset="0"/>
              </a:rPr>
              <a:t> Máster</a:t>
            </a:r>
            <a:endParaRPr lang="es-ES" sz="1400" dirty="0">
              <a:solidFill>
                <a:srgbClr val="000000"/>
              </a:solidFill>
              <a:latin typeface="Arial" panose="020B0604020202020204" pitchFamily="34" charset="0"/>
              <a:cs typeface="Arial" panose="020B0604020202020204" pitchFamily="34" charset="0"/>
            </a:endParaRPr>
          </a:p>
          <a:p>
            <a:pPr algn="ctr">
              <a:lnSpc>
                <a:spcPct val="100000"/>
              </a:lnSpc>
            </a:pPr>
            <a:endParaRPr lang="es-ES" sz="1400" b="0" u="none" strike="noStrike" dirty="0">
              <a:solidFill>
                <a:srgbClr val="000000"/>
              </a:solidFill>
              <a:uFillTx/>
              <a:latin typeface="Arial"/>
            </a:endParaRPr>
          </a:p>
          <a:p>
            <a:pPr>
              <a:lnSpc>
                <a:spcPct val="100000"/>
              </a:lnSpc>
            </a:pPr>
            <a:endParaRPr lang="es-ES" sz="2000" b="0" u="none" strike="noStrike" dirty="0">
              <a:solidFill>
                <a:srgbClr val="000000"/>
              </a:solidFill>
              <a:uFillTx/>
              <a:latin typeface="Arial"/>
            </a:endParaRPr>
          </a:p>
        </p:txBody>
      </p:sp>
      <p:sp>
        <p:nvSpPr>
          <p:cNvPr id="27" name="Rectángulo 26">
            <a:extLst>
              <a:ext uri="{FF2B5EF4-FFF2-40B4-BE49-F238E27FC236}">
                <a16:creationId xmlns:a16="http://schemas.microsoft.com/office/drawing/2014/main" id="{8B8EECD2-524F-18B4-E0EC-4BECE210D11C}"/>
              </a:ext>
            </a:extLst>
          </p:cNvPr>
          <p:cNvSpPr/>
          <p:nvPr/>
        </p:nvSpPr>
        <p:spPr>
          <a:xfrm>
            <a:off x="6467742" y="1975460"/>
            <a:ext cx="1644371" cy="6850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s-ES" sz="1600" b="1" u="none" strike="noStrike" dirty="0">
                <a:solidFill>
                  <a:srgbClr val="000000"/>
                </a:solidFill>
                <a:uFillTx/>
                <a:latin typeface="Arial"/>
                <a:ea typeface="Arial"/>
              </a:rPr>
              <a:t>Johan David Villanueva</a:t>
            </a:r>
            <a:endParaRPr lang="es-ES" sz="1600" b="0" u="none" strike="noStrike" dirty="0">
              <a:solidFill>
                <a:srgbClr val="000000"/>
              </a:solidFill>
              <a:uFillTx/>
              <a:latin typeface="Arial"/>
            </a:endParaRPr>
          </a:p>
        </p:txBody>
      </p:sp>
      <p:sp>
        <p:nvSpPr>
          <p:cNvPr id="28" name="CuadroTexto 8">
            <a:extLst>
              <a:ext uri="{FF2B5EF4-FFF2-40B4-BE49-F238E27FC236}">
                <a16:creationId xmlns:a16="http://schemas.microsoft.com/office/drawing/2014/main" id="{CD668BD9-7571-2CD8-7637-92D2EEDAC5D2}"/>
              </a:ext>
            </a:extLst>
          </p:cNvPr>
          <p:cNvSpPr/>
          <p:nvPr/>
        </p:nvSpPr>
        <p:spPr>
          <a:xfrm>
            <a:off x="1722727" y="1966931"/>
            <a:ext cx="2087640" cy="583321"/>
          </a:xfrm>
          <a:prstGeom prst="rect">
            <a:avLst/>
          </a:prstGeom>
          <a:noFill/>
          <a:ln w="0">
            <a:noFill/>
          </a:ln>
        </p:spPr>
        <p:style>
          <a:lnRef idx="0">
            <a:scrgbClr r="0" g="0" b="0"/>
          </a:lnRef>
          <a:fillRef idx="0">
            <a:scrgbClr r="0" g="0" b="0"/>
          </a:fillRef>
          <a:effectRef idx="0">
            <a:scrgbClr r="0" g="0" b="0"/>
          </a:effectRef>
          <a:fontRef idx="minor"/>
        </p:style>
        <p:txBody>
          <a:bodyPr horzOverflow="overflow" wrap="square" lIns="90000" tIns="45000" rIns="90000" bIns="45000" numCol="1" spcCol="0" anchor="t">
            <a:spAutoFit/>
          </a:bodyPr>
          <a:lstStyle/>
          <a:p>
            <a:pPr algn="ctr">
              <a:lnSpc>
                <a:spcPct val="100000"/>
              </a:lnSpc>
            </a:pPr>
            <a:r>
              <a:rPr lang="es-ES" sz="1600" b="1" u="none" strike="noStrike" dirty="0">
                <a:solidFill>
                  <a:srgbClr val="000000"/>
                </a:solidFill>
                <a:uFillTx/>
                <a:latin typeface="Arial"/>
                <a:ea typeface="Arial"/>
              </a:rPr>
              <a:t>Kevin Julian Alvarez Ramirez</a:t>
            </a:r>
            <a:endParaRPr lang="es-ES" sz="1600" b="0" u="none" strike="noStrike" dirty="0">
              <a:solidFill>
                <a:srgbClr val="000000"/>
              </a:solidFill>
              <a:uFillTx/>
              <a:latin typeface="Arial"/>
            </a:endParaRPr>
          </a:p>
        </p:txBody>
      </p:sp>
      <p:sp>
        <p:nvSpPr>
          <p:cNvPr id="29" name="CuadroTexto 9">
            <a:extLst>
              <a:ext uri="{FF2B5EF4-FFF2-40B4-BE49-F238E27FC236}">
                <a16:creationId xmlns:a16="http://schemas.microsoft.com/office/drawing/2014/main" id="{206A26DC-CEB6-E986-318E-B484DC914C4F}"/>
              </a:ext>
            </a:extLst>
          </p:cNvPr>
          <p:cNvSpPr/>
          <p:nvPr/>
        </p:nvSpPr>
        <p:spPr>
          <a:xfrm>
            <a:off x="1722727" y="4273368"/>
            <a:ext cx="2087640" cy="737210"/>
          </a:xfrm>
          <a:prstGeom prst="rect">
            <a:avLst/>
          </a:prstGeom>
          <a:noFill/>
          <a:ln w="0">
            <a:noFill/>
          </a:ln>
        </p:spPr>
        <p:style>
          <a:lnRef idx="0">
            <a:scrgbClr r="0" g="0" b="0"/>
          </a:lnRef>
          <a:fillRef idx="0">
            <a:scrgbClr r="0" g="0" b="0"/>
          </a:fillRef>
          <a:effectRef idx="0">
            <a:scrgbClr r="0" g="0" b="0"/>
          </a:effectRef>
          <a:fontRef idx="minor"/>
        </p:style>
        <p:txBody>
          <a:bodyPr horzOverflow="overflow" wrap="square" lIns="90000" tIns="45000" rIns="90000" bIns="45000" numCol="1" spcCol="0" anchor="t">
            <a:spAutoFit/>
          </a:bodyPr>
          <a:lstStyle/>
          <a:p>
            <a:pPr algn="ctr">
              <a:lnSpc>
                <a:spcPct val="100000"/>
              </a:lnSpc>
            </a:pPr>
            <a:r>
              <a:rPr lang="es-ES" sz="1400" b="0" u="none" strike="noStrike" dirty="0">
                <a:solidFill>
                  <a:srgbClr val="000000"/>
                </a:solidFill>
                <a:uFillTx/>
                <a:latin typeface="Arial"/>
                <a:ea typeface="Arial"/>
              </a:rPr>
              <a:t>Desarrollador de software, Back-</a:t>
            </a:r>
            <a:r>
              <a:rPr lang="es-ES" sz="1400" b="0" u="none" strike="noStrike" dirty="0" err="1">
                <a:solidFill>
                  <a:srgbClr val="000000"/>
                </a:solidFill>
                <a:uFillTx/>
                <a:latin typeface="Arial"/>
                <a:ea typeface="Arial"/>
              </a:rPr>
              <a:t>End</a:t>
            </a:r>
            <a:r>
              <a:rPr lang="es-ES" sz="1400" b="0" u="none" strike="noStrike" dirty="0">
                <a:solidFill>
                  <a:srgbClr val="000000"/>
                </a:solidFill>
                <a:uFillTx/>
                <a:latin typeface="Arial"/>
                <a:ea typeface="Arial"/>
              </a:rPr>
              <a:t>, Base de datos</a:t>
            </a:r>
            <a:endParaRPr lang="es-ES" sz="1400" b="0" u="none" strike="noStrike" dirty="0">
              <a:solidFill>
                <a:srgbClr val="000000"/>
              </a:solidFill>
              <a:uFillTx/>
              <a:latin typeface="Arial"/>
            </a:endParaRPr>
          </a:p>
        </p:txBody>
      </p:sp>
      <p:pic>
        <p:nvPicPr>
          <p:cNvPr id="30" name="Imagen 29">
            <a:extLst>
              <a:ext uri="{FF2B5EF4-FFF2-40B4-BE49-F238E27FC236}">
                <a16:creationId xmlns:a16="http://schemas.microsoft.com/office/drawing/2014/main" id="{D1C3BEA9-03A0-D4D2-EB53-E265AE7877F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9625" b="81813" l="3750" r="99306">
                        <a14:foregroundMark x1="31667" y1="40938" x2="37222" y2="33813"/>
                        <a14:foregroundMark x1="36806" y1="30438" x2="59861" y2="29625"/>
                        <a14:foregroundMark x1="31528" y1="60938" x2="3750" y2="74125"/>
                        <a14:foregroundMark x1="18889" y1="70750" x2="81528" y2="75000"/>
                        <a14:foregroundMark x1="80694" y1="59688" x2="94444" y2="75000"/>
                        <a14:foregroundMark x1="85278" y1="60563" x2="99444" y2="65063"/>
                        <a14:foregroundMark x1="13056" y1="81313" x2="87639" y2="81813"/>
                        <a14:foregroundMark x1="79722" y1="78250" x2="81944" y2="80375"/>
                        <a14:backgroundMark x1="28889" y1="42563" x2="32083" y2="54625"/>
                        <a14:backgroundMark x1="66528" y1="53500" x2="67500" y2="50438"/>
                        <a14:backgroundMark x1="68611" y1="46125" x2="68333" y2="47500"/>
                        <a14:backgroundMark x1="37639" y1="52125" x2="35833" y2="54250"/>
                      </a14:backgroundRemoval>
                    </a14:imgEffect>
                  </a14:imgLayer>
                </a14:imgProps>
              </a:ext>
              <a:ext uri="{28A0092B-C50C-407E-A947-70E740481C1C}">
                <a14:useLocalDpi xmlns:a14="http://schemas.microsoft.com/office/drawing/2010/main" val="0"/>
              </a:ext>
            </a:extLst>
          </a:blip>
          <a:srcRect t="26460" b="16486"/>
          <a:stretch/>
        </p:blipFill>
        <p:spPr>
          <a:xfrm>
            <a:off x="2167469" y="2695006"/>
            <a:ext cx="1198157" cy="1519111"/>
          </a:xfrm>
          <a:prstGeom prst="rect">
            <a:avLst/>
          </a:prstGeom>
        </p:spPr>
      </p:pic>
      <p:sp>
        <p:nvSpPr>
          <p:cNvPr id="31" name="Rectángulo 30">
            <a:extLst>
              <a:ext uri="{FF2B5EF4-FFF2-40B4-BE49-F238E27FC236}">
                <a16:creationId xmlns:a16="http://schemas.microsoft.com/office/drawing/2014/main" id="{5B10F051-6116-AE9B-9A70-DBB82D1B510A}"/>
              </a:ext>
            </a:extLst>
          </p:cNvPr>
          <p:cNvSpPr/>
          <p:nvPr/>
        </p:nvSpPr>
        <p:spPr>
          <a:xfrm>
            <a:off x="8633963" y="4273966"/>
            <a:ext cx="1835310" cy="62992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s-ES" sz="1400" b="0" u="none" strike="noStrike" dirty="0">
                <a:solidFill>
                  <a:srgbClr val="000000"/>
                </a:solidFill>
                <a:uFillTx/>
                <a:latin typeface="Arial"/>
                <a:ea typeface="Arial"/>
              </a:rPr>
              <a:t>Desarrollador de software, Back-</a:t>
            </a:r>
            <a:r>
              <a:rPr lang="es-ES" sz="1400" b="0" u="none" strike="noStrike" dirty="0" err="1">
                <a:solidFill>
                  <a:srgbClr val="000000"/>
                </a:solidFill>
                <a:uFillTx/>
                <a:latin typeface="Arial"/>
                <a:ea typeface="Arial"/>
              </a:rPr>
              <a:t>End</a:t>
            </a:r>
            <a:endParaRPr lang="es-ES" sz="1400" b="0" u="none" strike="noStrike" dirty="0">
              <a:solidFill>
                <a:srgbClr val="000000"/>
              </a:solidFill>
              <a:uFillTx/>
              <a:latin typeface="Arial"/>
            </a:endParaRPr>
          </a:p>
        </p:txBody>
      </p:sp>
      <p:sp>
        <p:nvSpPr>
          <p:cNvPr id="32" name="Rectángulo 31">
            <a:extLst>
              <a:ext uri="{FF2B5EF4-FFF2-40B4-BE49-F238E27FC236}">
                <a16:creationId xmlns:a16="http://schemas.microsoft.com/office/drawing/2014/main" id="{5515346E-4254-9D15-FB2D-B7EF05C6EF04}"/>
              </a:ext>
            </a:extLst>
          </p:cNvPr>
          <p:cNvSpPr/>
          <p:nvPr/>
        </p:nvSpPr>
        <p:spPr>
          <a:xfrm>
            <a:off x="8729433" y="1975460"/>
            <a:ext cx="1644371" cy="6850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s-ES" sz="1600" b="1" u="none" strike="noStrike" dirty="0">
                <a:solidFill>
                  <a:srgbClr val="000000"/>
                </a:solidFill>
                <a:uFillTx/>
                <a:latin typeface="Arial"/>
                <a:ea typeface="Arial"/>
              </a:rPr>
              <a:t>David Steven Toro Bejarano</a:t>
            </a:r>
            <a:endParaRPr lang="es-ES" sz="1600" b="0" u="none" strike="noStrike" dirty="0">
              <a:solidFill>
                <a:srgbClr val="000000"/>
              </a:solidFill>
              <a:uFillTx/>
              <a:latin typeface="Arial"/>
            </a:endParaRPr>
          </a:p>
        </p:txBody>
      </p:sp>
      <p:pic>
        <p:nvPicPr>
          <p:cNvPr id="33" name="Imagen 32">
            <a:extLst>
              <a:ext uri="{FF2B5EF4-FFF2-40B4-BE49-F238E27FC236}">
                <a16:creationId xmlns:a16="http://schemas.microsoft.com/office/drawing/2014/main" id="{35CC35D7-442E-4ABA-1BFB-F24E85C4A75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6237"/>
          <a:stretch/>
        </p:blipFill>
        <p:spPr>
          <a:xfrm>
            <a:off x="4529008" y="2656067"/>
            <a:ext cx="1041406" cy="1416162"/>
          </a:xfrm>
          <a:prstGeom prst="rect">
            <a:avLst/>
          </a:prstGeom>
        </p:spPr>
      </p:pic>
      <p:pic>
        <p:nvPicPr>
          <p:cNvPr id="35" name="Imagen 34">
            <a:extLst>
              <a:ext uri="{FF2B5EF4-FFF2-40B4-BE49-F238E27FC236}">
                <a16:creationId xmlns:a16="http://schemas.microsoft.com/office/drawing/2014/main" id="{8DDDC92E-01B4-527A-CF38-CB11E561033A}"/>
              </a:ext>
            </a:extLst>
          </p:cNvPr>
          <p:cNvPicPr>
            <a:picLocks noChangeAspect="1"/>
          </p:cNvPicPr>
          <p:nvPr/>
        </p:nvPicPr>
        <p:blipFill>
          <a:blip r:embed="rId6"/>
          <a:stretch>
            <a:fillRect/>
          </a:stretch>
        </p:blipFill>
        <p:spPr>
          <a:xfrm>
            <a:off x="9095394" y="2833141"/>
            <a:ext cx="912448" cy="1216598"/>
          </a:xfrm>
          <a:prstGeom prst="rect">
            <a:avLst/>
          </a:prstGeom>
        </p:spPr>
      </p:pic>
      <p:pic>
        <p:nvPicPr>
          <p:cNvPr id="18" name="Picture 2">
            <a:extLst>
              <a:ext uri="{FF2B5EF4-FFF2-40B4-BE49-F238E27FC236}">
                <a16:creationId xmlns:a16="http://schemas.microsoft.com/office/drawing/2014/main" id="{84FDE5EF-E903-42EE-A48B-9B89971C51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43134" y="5245285"/>
            <a:ext cx="1090620" cy="113202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7B914B2-925C-4508-80C8-5396768A6F94}"/>
              </a:ext>
            </a:extLst>
          </p:cNvPr>
          <p:cNvPicPr>
            <a:picLocks noChangeAspect="1"/>
          </p:cNvPicPr>
          <p:nvPr/>
        </p:nvPicPr>
        <p:blipFill>
          <a:blip r:embed="rId8"/>
          <a:stretch>
            <a:fillRect/>
          </a:stretch>
        </p:blipFill>
        <p:spPr>
          <a:xfrm>
            <a:off x="6800162" y="2700948"/>
            <a:ext cx="979530" cy="1467988"/>
          </a:xfrm>
          <a:prstGeom prst="rect">
            <a:avLst/>
          </a:prstGeom>
        </p:spPr>
      </p:pic>
    </p:spTree>
    <p:extLst>
      <p:ext uri="{BB962C8B-B14F-4D97-AF65-F5344CB8AC3E}">
        <p14:creationId xmlns:p14="http://schemas.microsoft.com/office/powerpoint/2010/main" val="2269292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8" descr="Los colombianos empezarán a quedarse sin gas natural desde 2025: experto  explicó la razón - Infobae">
            <a:extLst>
              <a:ext uri="{FF2B5EF4-FFF2-40B4-BE49-F238E27FC236}">
                <a16:creationId xmlns:a16="http://schemas.microsoft.com/office/drawing/2014/main" id="{C7DCF7F7-8839-2758-F66F-16D3974BA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24" t="9091" r="40821"/>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ángulo 22">
            <a:extLst>
              <a:ext uri="{FF2B5EF4-FFF2-40B4-BE49-F238E27FC236}">
                <a16:creationId xmlns:a16="http://schemas.microsoft.com/office/drawing/2014/main" id="{FE7DCE00-5B70-9B4F-E562-67BC11E1B4CB}"/>
              </a:ext>
            </a:extLst>
          </p:cNvPr>
          <p:cNvSpPr/>
          <p:nvPr/>
        </p:nvSpPr>
        <p:spPr>
          <a:xfrm>
            <a:off x="152400" y="304800"/>
            <a:ext cx="1733550" cy="20196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a:extLst>
              <a:ext uri="{FF2B5EF4-FFF2-40B4-BE49-F238E27FC236}">
                <a16:creationId xmlns:a16="http://schemas.microsoft.com/office/drawing/2014/main" id="{E4917956-CD43-0E17-79D3-9F63B97C4625}"/>
              </a:ext>
            </a:extLst>
          </p:cNvPr>
          <p:cNvSpPr/>
          <p:nvPr/>
        </p:nvSpPr>
        <p:spPr>
          <a:xfrm flipV="1">
            <a:off x="187452" y="2403585"/>
            <a:ext cx="3576828" cy="186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ítulo 1">
            <a:extLst>
              <a:ext uri="{FF2B5EF4-FFF2-40B4-BE49-F238E27FC236}">
                <a16:creationId xmlns:a16="http://schemas.microsoft.com/office/drawing/2014/main" id="{2B951D1C-ACAB-30A9-933A-FC96DF28A2F0}"/>
              </a:ext>
            </a:extLst>
          </p:cNvPr>
          <p:cNvSpPr txBox="1">
            <a:spLocks/>
          </p:cNvSpPr>
          <p:nvPr/>
        </p:nvSpPr>
        <p:spPr>
          <a:xfrm>
            <a:off x="114787" y="225696"/>
            <a:ext cx="677559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600" b="1" dirty="0">
                <a:solidFill>
                  <a:srgbClr val="38AA00"/>
                </a:solidFill>
                <a:latin typeface="+mn-lt"/>
              </a:rPr>
              <a:t>Problemática Identificada.</a:t>
            </a:r>
          </a:p>
          <a:p>
            <a:endParaRPr lang="es-CO" sz="4600" b="1" dirty="0">
              <a:solidFill>
                <a:srgbClr val="38AA00"/>
              </a:solidFill>
              <a:latin typeface="WORK SANS BOLD ROMAN" pitchFamily="2" charset="77"/>
            </a:endParaRPr>
          </a:p>
          <a:p>
            <a:endParaRPr lang="es-CO" sz="4600" b="1" dirty="0">
              <a:solidFill>
                <a:srgbClr val="38AA00"/>
              </a:solidFill>
              <a:latin typeface="WORK SANS BOLD ROMAN" pitchFamily="2" charset="77"/>
            </a:endParaRPr>
          </a:p>
        </p:txBody>
      </p:sp>
      <p:cxnSp>
        <p:nvCxnSpPr>
          <p:cNvPr id="29" name="Conector recto 28">
            <a:extLst>
              <a:ext uri="{FF2B5EF4-FFF2-40B4-BE49-F238E27FC236}">
                <a16:creationId xmlns:a16="http://schemas.microsoft.com/office/drawing/2014/main" id="{669DD18A-AB54-34AC-A662-0BDC60B050FF}"/>
              </a:ext>
            </a:extLst>
          </p:cNvPr>
          <p:cNvCxnSpPr>
            <a:cxnSpLocks/>
          </p:cNvCxnSpPr>
          <p:nvPr/>
        </p:nvCxnSpPr>
        <p:spPr>
          <a:xfrm>
            <a:off x="270937" y="974471"/>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31" name="Google Shape;83;p16">
            <a:extLst>
              <a:ext uri="{FF2B5EF4-FFF2-40B4-BE49-F238E27FC236}">
                <a16:creationId xmlns:a16="http://schemas.microsoft.com/office/drawing/2014/main" id="{2B48C0A2-015E-E543-1A26-B69C12AF04A3}"/>
              </a:ext>
            </a:extLst>
          </p:cNvPr>
          <p:cNvSpPr/>
          <p:nvPr/>
        </p:nvSpPr>
        <p:spPr>
          <a:xfrm>
            <a:off x="325084" y="2629806"/>
            <a:ext cx="3966840" cy="2400657"/>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CO" sz="1800" b="0" i="0" u="none" strike="noStrike" cap="none" normalizeH="0" baseline="0" dirty="0">
                <a:ln>
                  <a:noFill/>
                </a:ln>
                <a:solidFill>
                  <a:schemeClr val="tx1"/>
                </a:solidFill>
                <a:effectLst/>
                <a:latin typeface="Calibri (Cuerpo)"/>
              </a:rPr>
              <a:t>La</a:t>
            </a:r>
            <a:r>
              <a:rPr kumimoji="0" lang="es-ES" altLang="es-CO" sz="1800" b="0" i="0" u="none" strike="noStrike" cap="none" normalizeH="0" dirty="0">
                <a:ln>
                  <a:noFill/>
                </a:ln>
                <a:solidFill>
                  <a:schemeClr val="tx1"/>
                </a:solidFill>
                <a:effectLst/>
                <a:latin typeface="Calibri (Cuerpo)"/>
              </a:rPr>
              <a:t> problemática que presenta la empresa es el orden de su logística, puesto que la gestión actual se realiza de una manera un tanto desorganizada al ser hecha por medio de registros escritos, generando muchas veces esto a perdidas innecesarias al momento de reponer los productos.</a:t>
            </a:r>
            <a:endParaRPr kumimoji="0" lang="es-CO" altLang="es-CO" sz="1800" b="0" i="0" u="none" strike="noStrike" cap="none" normalizeH="0" baseline="0" dirty="0">
              <a:ln>
                <a:noFill/>
              </a:ln>
              <a:solidFill>
                <a:schemeClr val="tx1"/>
              </a:solidFill>
              <a:effectLst/>
              <a:latin typeface="Calibri (Cuerpo)"/>
            </a:endParaRPr>
          </a:p>
        </p:txBody>
      </p:sp>
    </p:spTree>
    <p:extLst>
      <p:ext uri="{BB962C8B-B14F-4D97-AF65-F5344CB8AC3E}">
        <p14:creationId xmlns:p14="http://schemas.microsoft.com/office/powerpoint/2010/main" val="303800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140641" y="28461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4600" b="1" u="none" strike="noStrike" kern="1200" cap="none" spc="0" normalizeH="0" baseline="0" noProof="0">
                <a:ln>
                  <a:noFill/>
                </a:ln>
                <a:solidFill>
                  <a:prstClr val="white"/>
                </a:solidFill>
                <a:effectLst/>
                <a:uLnTx/>
                <a:uFillTx/>
                <a:latin typeface="+mn-lt"/>
              </a:rPr>
              <a:t>¿Quiénes somos?</a:t>
            </a:r>
            <a:endParaRPr kumimoji="0" lang="es-CO" sz="4600" b="1" u="none" strike="noStrike" kern="1200" cap="none" spc="0" normalizeH="0" baseline="0" noProof="0" dirty="0">
              <a:ln>
                <a:noFill/>
              </a:ln>
              <a:solidFill>
                <a:prstClr val="white"/>
              </a:solidFill>
              <a:effectLst/>
              <a:uLnTx/>
              <a:uFillTx/>
              <a:latin typeface="+mn-lt"/>
            </a:endParaRPr>
          </a:p>
        </p:txBody>
      </p:sp>
      <p:sp>
        <p:nvSpPr>
          <p:cNvPr id="2" name="Google Shape;83;p16">
            <a:extLst>
              <a:ext uri="{FF2B5EF4-FFF2-40B4-BE49-F238E27FC236}">
                <a16:creationId xmlns:a16="http://schemas.microsoft.com/office/drawing/2014/main" id="{6365CBC3-3DF4-891E-B346-F4ACA26DCB87}"/>
              </a:ext>
            </a:extLst>
          </p:cNvPr>
          <p:cNvSpPr/>
          <p:nvPr/>
        </p:nvSpPr>
        <p:spPr>
          <a:xfrm>
            <a:off x="379442" y="2968272"/>
            <a:ext cx="3966840" cy="2123658"/>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CO" b="1" i="0" u="none" strike="noStrike" cap="none" normalizeH="0" baseline="0">
                <a:ln>
                  <a:noFill/>
                </a:ln>
                <a:solidFill>
                  <a:schemeClr val="tx1"/>
                </a:solidFill>
                <a:effectLst/>
                <a:latin typeface="Calibri (Cuerpo)"/>
              </a:rPr>
              <a:t>Red</a:t>
            </a:r>
            <a:r>
              <a:rPr kumimoji="0" lang="es-ES" altLang="es-CO" b="1" i="0" u="none" strike="noStrike" cap="none" normalizeH="0">
                <a:ln>
                  <a:noFill/>
                </a:ln>
                <a:solidFill>
                  <a:schemeClr val="tx1"/>
                </a:solidFill>
                <a:effectLst/>
                <a:latin typeface="Calibri (Cuerpo)"/>
              </a:rPr>
              <a:t> Gas </a:t>
            </a:r>
            <a:r>
              <a:rPr kumimoji="0" lang="es-ES" altLang="es-CO" i="0" u="none" strike="noStrike" cap="none" normalizeH="0">
                <a:ln>
                  <a:noFill/>
                </a:ln>
                <a:solidFill>
                  <a:schemeClr val="tx1"/>
                </a:solidFill>
                <a:effectLst/>
                <a:latin typeface="Calibri (Cuerpo)"/>
              </a:rPr>
              <a:t>es un software diseñado para la empresa con el mismo nombre, se busca el facilitar la gestión de productos al igual que la de los técnicos que se relacionan con la empresa. Adicional a esto se busca también expandir las ventas al mundo digital.</a:t>
            </a:r>
            <a:endParaRPr kumimoji="0" lang="es-CO" altLang="es-CO" i="0" u="none" strike="noStrike" cap="none" normalizeH="0" baseline="0" dirty="0">
              <a:ln>
                <a:noFill/>
              </a:ln>
              <a:solidFill>
                <a:schemeClr val="tx1"/>
              </a:solidFill>
              <a:effectLst/>
              <a:latin typeface="Calibri (Cuerpo)"/>
            </a:endParaRPr>
          </a:p>
        </p:txBody>
      </p:sp>
      <p:pic>
        <p:nvPicPr>
          <p:cNvPr id="6148" name="Picture 4" descr="Quién soy yo?">
            <a:extLst>
              <a:ext uri="{FF2B5EF4-FFF2-40B4-BE49-F238E27FC236}">
                <a16:creationId xmlns:a16="http://schemas.microsoft.com/office/drawing/2014/main" id="{85E112F0-BC21-93E3-5191-39BB0DE2CC7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9325" y="3203972"/>
            <a:ext cx="6496050" cy="365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33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51D1C-ACAB-30A9-933A-FC96DF28A2F0}"/>
              </a:ext>
            </a:extLst>
          </p:cNvPr>
          <p:cNvSpPr txBox="1">
            <a:spLocks/>
          </p:cNvSpPr>
          <p:nvPr/>
        </p:nvSpPr>
        <p:spPr>
          <a:xfrm>
            <a:off x="371963" y="258600"/>
            <a:ext cx="480299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600" b="1" dirty="0">
                <a:solidFill>
                  <a:srgbClr val="38AA00"/>
                </a:solidFill>
                <a:latin typeface="Calibri" panose="020F0502020204030204" pitchFamily="34" charset="0"/>
                <a:cs typeface="Calibri" panose="020F0502020204030204" pitchFamily="34" charset="0"/>
              </a:rPr>
              <a:t>Alcance</a:t>
            </a:r>
          </a:p>
          <a:p>
            <a:endParaRPr lang="es-CO" sz="4600" b="1" dirty="0">
              <a:solidFill>
                <a:srgbClr val="38AA00"/>
              </a:solidFill>
              <a:latin typeface="Calibri" panose="020F0502020204030204" pitchFamily="34" charset="0"/>
              <a:cs typeface="Calibri" panose="020F0502020204030204" pitchFamily="34" charset="0"/>
            </a:endParaRPr>
          </a:p>
        </p:txBody>
      </p:sp>
      <p:cxnSp>
        <p:nvCxnSpPr>
          <p:cNvPr id="4" name="Conector recto 3">
            <a:extLst>
              <a:ext uri="{FF2B5EF4-FFF2-40B4-BE49-F238E27FC236}">
                <a16:creationId xmlns:a16="http://schemas.microsoft.com/office/drawing/2014/main" id="{669DD18A-AB54-34AC-A662-0BDC60B050FF}"/>
              </a:ext>
            </a:extLst>
          </p:cNvPr>
          <p:cNvCxnSpPr>
            <a:cxnSpLocks/>
          </p:cNvCxnSpPr>
          <p:nvPr/>
        </p:nvCxnSpPr>
        <p:spPr>
          <a:xfrm>
            <a:off x="505887" y="936733"/>
            <a:ext cx="1425934" cy="0"/>
          </a:xfrm>
          <a:prstGeom prst="line">
            <a:avLst/>
          </a:prstGeom>
          <a:ln w="12700">
            <a:solidFill>
              <a:srgbClr val="4D4D4C"/>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742AF62C-7F93-F314-EE49-F08C49C6308F}"/>
              </a:ext>
            </a:extLst>
          </p:cNvPr>
          <p:cNvSpPr txBox="1"/>
          <p:nvPr/>
        </p:nvSpPr>
        <p:spPr>
          <a:xfrm>
            <a:off x="5201985" y="2551837"/>
            <a:ext cx="6097464" cy="1754326"/>
          </a:xfrm>
          <a:prstGeom prst="rect">
            <a:avLst/>
          </a:prstGeom>
          <a:noFill/>
        </p:spPr>
        <p:txBody>
          <a:bodyPr wrap="square">
            <a:spAutoFit/>
          </a:bodyPr>
          <a:lstStyle/>
          <a:p>
            <a:pPr lvl="0" algn="just" eaLnBrk="0" fontAlgn="base" hangingPunct="0">
              <a:spcBef>
                <a:spcPct val="0"/>
              </a:spcBef>
              <a:spcAft>
                <a:spcPct val="0"/>
              </a:spcAft>
            </a:pPr>
            <a:r>
              <a:rPr lang="es-ES" dirty="0"/>
              <a:t>Para este proyecto se plantea el desarrollar herramientas con las cuales la microempresa </a:t>
            </a:r>
            <a:r>
              <a:rPr lang="es-ES" b="1" dirty="0" err="1"/>
              <a:t>RedGas</a:t>
            </a:r>
            <a:r>
              <a:rPr lang="es-ES" b="1" dirty="0"/>
              <a:t> </a:t>
            </a:r>
            <a:r>
              <a:rPr lang="es-ES" dirty="0"/>
              <a:t>pueda trabajar llevando una logística mas eficiente de la actual, se planea que esta funcione exclusivamente para el municipio de armenia, siendo en que en un futuro se pueda ampliar a municipios cercanos a este mismo.</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 name="Picture 2" descr="Area with Pins Special Lineal icon">
            <a:extLst>
              <a:ext uri="{FF2B5EF4-FFF2-40B4-BE49-F238E27FC236}">
                <a16:creationId xmlns:a16="http://schemas.microsoft.com/office/drawing/2014/main" id="{6FFC0A13-9EB2-61CD-AB13-4BBC6F359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63" y="1630841"/>
            <a:ext cx="3596318" cy="35963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A0ACF0B-37E8-4185-B75D-A2365FBB9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134" y="5245285"/>
            <a:ext cx="1090620" cy="113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21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5BFFB67-C3D4-337D-C327-AB25D270EADA}"/>
              </a:ext>
            </a:extLst>
          </p:cNvPr>
          <p:cNvSpPr txBox="1"/>
          <p:nvPr/>
        </p:nvSpPr>
        <p:spPr>
          <a:xfrm>
            <a:off x="1934551" y="2623935"/>
            <a:ext cx="8322919"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6000" b="1" u="none" strike="noStrike" kern="1200" cap="none" spc="0" normalizeH="0" baseline="0" noProof="0" dirty="0">
                <a:ln>
                  <a:noFill/>
                </a:ln>
                <a:solidFill>
                  <a:schemeClr val="bg1"/>
                </a:solidFill>
                <a:effectLst/>
                <a:uLnTx/>
                <a:uFillTx/>
                <a:latin typeface="WORK SANS BOLD ROMAN" pitchFamily="2" charset="77"/>
              </a:rPr>
              <a:t>Metodologías de Trabajo.</a:t>
            </a:r>
            <a:endParaRPr kumimoji="0" lang="es-CO" sz="7200" b="1" u="none" strike="noStrike" kern="1200" cap="none" spc="0" normalizeH="0" baseline="0" noProof="0" dirty="0">
              <a:ln>
                <a:noFill/>
              </a:ln>
              <a:solidFill>
                <a:schemeClr val="bg1"/>
              </a:solidFill>
              <a:effectLst/>
              <a:uLnTx/>
              <a:uFillTx/>
              <a:latin typeface="WORK SANS BOLD ROMAN" pitchFamily="2" charset="77"/>
            </a:endParaRPr>
          </a:p>
        </p:txBody>
      </p:sp>
    </p:spTree>
    <p:extLst>
      <p:ext uri="{BB962C8B-B14F-4D97-AF65-F5344CB8AC3E}">
        <p14:creationId xmlns:p14="http://schemas.microsoft.com/office/powerpoint/2010/main" val="1129184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370511" y="3785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CO" sz="3600" b="1" dirty="0">
                <a:solidFill>
                  <a:prstClr val="white"/>
                </a:solidFill>
                <a:latin typeface="WORK SANS BOLD ROMAN" pitchFamily="2" charset="77"/>
              </a:rPr>
              <a:t>C</a:t>
            </a:r>
            <a:r>
              <a:rPr kumimoji="0" lang="es-CO" sz="3600" b="1" u="none" strike="noStrike" kern="1200" cap="none" spc="0" normalizeH="0" baseline="0" noProof="0" dirty="0" err="1">
                <a:ln>
                  <a:noFill/>
                </a:ln>
                <a:solidFill>
                  <a:prstClr val="white"/>
                </a:solidFill>
                <a:effectLst/>
                <a:uLnTx/>
                <a:uFillTx/>
                <a:latin typeface="WORK SANS BOLD ROMAN" pitchFamily="2" charset="77"/>
              </a:rPr>
              <a:t>omunicación</a:t>
            </a:r>
            <a:r>
              <a:rPr kumimoji="0" lang="es-CO" sz="3600" b="1" u="none" strike="noStrike" kern="1200" cap="none" spc="0" normalizeH="0" baseline="0" noProof="0" dirty="0">
                <a:ln>
                  <a:noFill/>
                </a:ln>
                <a:solidFill>
                  <a:prstClr val="white"/>
                </a:solidFill>
                <a:effectLst/>
                <a:uLnTx/>
                <a:uFillTx/>
                <a:latin typeface="WORK SANS BOLD ROMAN" pitchFamily="2" charset="77"/>
              </a:rPr>
              <a:t> del equipo</a:t>
            </a:r>
          </a:p>
        </p:txBody>
      </p:sp>
      <p:pic>
        <p:nvPicPr>
          <p:cNvPr id="2050" name="Picture 2" descr="Cómo acceder a WhatsApp Web desde tu iPhone o Android">
            <a:extLst>
              <a:ext uri="{FF2B5EF4-FFF2-40B4-BE49-F238E27FC236}">
                <a16:creationId xmlns:a16="http://schemas.microsoft.com/office/drawing/2014/main" id="{11EF9DC8-7389-DECA-2F6C-097C4226C35E}"/>
              </a:ext>
            </a:extLst>
          </p:cNvPr>
          <p:cNvPicPr>
            <a:picLocks noChangeAspect="1" noChangeArrowheads="1"/>
          </p:cNvPicPr>
          <p:nvPr/>
        </p:nvPicPr>
        <p:blipFill rotWithShape="1">
          <a:blip r:embed="rId3">
            <a:clrChange>
              <a:clrFrom>
                <a:srgbClr val="FCF5EB"/>
              </a:clrFrom>
              <a:clrTo>
                <a:srgbClr val="FCF5EB">
                  <a:alpha val="0"/>
                </a:srgbClr>
              </a:clrTo>
            </a:clrChange>
            <a:extLst>
              <a:ext uri="{28A0092B-C50C-407E-A947-70E740481C1C}">
                <a14:useLocalDpi xmlns:a14="http://schemas.microsoft.com/office/drawing/2010/main" val="0"/>
              </a:ext>
            </a:extLst>
          </a:blip>
          <a:srcRect l="11169" t="28960" r="11169" b="28960"/>
          <a:stretch/>
        </p:blipFill>
        <p:spPr bwMode="auto">
          <a:xfrm>
            <a:off x="745014" y="1669872"/>
            <a:ext cx="4560526" cy="12355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cultad de Ciencias Económicas - Discord">
            <a:extLst>
              <a:ext uri="{FF2B5EF4-FFF2-40B4-BE49-F238E27FC236}">
                <a16:creationId xmlns:a16="http://schemas.microsoft.com/office/drawing/2014/main" id="{B7DBEC9C-49E7-D812-1BCA-9F1462A914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2" t="32710" r="2712" b="33585"/>
          <a:stretch/>
        </p:blipFill>
        <p:spPr bwMode="auto">
          <a:xfrm>
            <a:off x="6886461" y="1887106"/>
            <a:ext cx="3996016" cy="8010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l arte de la comunicación - Search&amp;Drive">
            <a:extLst>
              <a:ext uri="{FF2B5EF4-FFF2-40B4-BE49-F238E27FC236}">
                <a16:creationId xmlns:a16="http://schemas.microsoft.com/office/drawing/2014/main" id="{B445F7A1-7310-838A-D240-09F4C5EBA00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2813" y="2667085"/>
            <a:ext cx="8246374" cy="46385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4963CC2-6148-483D-9A73-C83F2B75AE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3134" y="5245285"/>
            <a:ext cx="1090620" cy="113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52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CO" sz="3600" b="1" dirty="0">
                <a:solidFill>
                  <a:prstClr val="white"/>
                </a:solidFill>
                <a:latin typeface="WORK SANS BOLD ROMAN" pitchFamily="2" charset="77"/>
              </a:rPr>
              <a:t>Flujo de trabajo en equipo</a:t>
            </a:r>
            <a:endParaRPr kumimoji="0" lang="es-CO" sz="3600" b="1" u="none" strike="noStrike" kern="1200" cap="none" spc="0" normalizeH="0" baseline="0" noProof="0" dirty="0">
              <a:ln>
                <a:noFill/>
              </a:ln>
              <a:solidFill>
                <a:prstClr val="white"/>
              </a:solidFill>
              <a:effectLst/>
              <a:uLnTx/>
              <a:uFillTx/>
              <a:latin typeface="WORK SANS BOLD ROMAN" pitchFamily="2" charset="77"/>
            </a:endParaRPr>
          </a:p>
        </p:txBody>
      </p:sp>
      <p:sp>
        <p:nvSpPr>
          <p:cNvPr id="2" name="AutoShape 2" descr="te mostramos el proceso de scrum a través de la metodología y todo lo que conlleva">
            <a:extLst>
              <a:ext uri="{FF2B5EF4-FFF2-40B4-BE49-F238E27FC236}">
                <a16:creationId xmlns:a16="http://schemas.microsoft.com/office/drawing/2014/main" id="{2EC310E6-81EB-F171-C702-67A47FE7F82F}"/>
              </a:ext>
            </a:extLst>
          </p:cNvPr>
          <p:cNvSpPr>
            <a:spLocks noChangeAspect="1" noChangeArrowheads="1"/>
          </p:cNvSpPr>
          <p:nvPr/>
        </p:nvSpPr>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Imagen 5">
            <a:extLst>
              <a:ext uri="{FF2B5EF4-FFF2-40B4-BE49-F238E27FC236}">
                <a16:creationId xmlns:a16="http://schemas.microsoft.com/office/drawing/2014/main" id="{6521EAE9-FFEF-480D-6BC7-EAC82E0EB3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17292" y="1860133"/>
            <a:ext cx="8957417" cy="4478709"/>
          </a:xfrm>
          <a:prstGeom prst="rect">
            <a:avLst/>
          </a:prstGeom>
        </p:spPr>
      </p:pic>
    </p:spTree>
    <p:extLst>
      <p:ext uri="{BB962C8B-B14F-4D97-AF65-F5344CB8AC3E}">
        <p14:creationId xmlns:p14="http://schemas.microsoft.com/office/powerpoint/2010/main" val="4014815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CO" sz="3600" b="1" dirty="0">
                <a:solidFill>
                  <a:prstClr val="white"/>
                </a:solidFill>
                <a:latin typeface="WORK SANS BOLD ROMAN" pitchFamily="2" charset="77"/>
              </a:rPr>
              <a:t>Manejo de la documentación</a:t>
            </a:r>
            <a:endParaRPr kumimoji="0" lang="es-CO" sz="3600" b="1" u="none" strike="noStrike" kern="1200" cap="none" spc="0" normalizeH="0" baseline="0" noProof="0" dirty="0">
              <a:ln>
                <a:noFill/>
              </a:ln>
              <a:solidFill>
                <a:prstClr val="white"/>
              </a:solidFill>
              <a:effectLst/>
              <a:uLnTx/>
              <a:uFillTx/>
              <a:latin typeface="WORK SANS BOLD ROMAN" pitchFamily="2" charset="77"/>
            </a:endParaRPr>
          </a:p>
        </p:txBody>
      </p:sp>
      <p:pic>
        <p:nvPicPr>
          <p:cNvPr id="5122" name="Picture 2" descr="Facultad de Ciencias Económicas - Notion">
            <a:extLst>
              <a:ext uri="{FF2B5EF4-FFF2-40B4-BE49-F238E27FC236}">
                <a16:creationId xmlns:a16="http://schemas.microsoft.com/office/drawing/2014/main" id="{2CD13FF8-A9C9-7155-1B1C-7C7991D498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34" t="33077" r="14434" b="33077"/>
          <a:stretch/>
        </p:blipFill>
        <p:spPr bwMode="auto">
          <a:xfrm>
            <a:off x="3162300" y="2714625"/>
            <a:ext cx="58674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2703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5170</TotalTime>
  <Words>290</Words>
  <Application>Microsoft Office PowerPoint</Application>
  <PresentationFormat>Panorámica</PresentationFormat>
  <Paragraphs>46</Paragraphs>
  <Slides>13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Calibri (Cuerpo)</vt:lpstr>
      <vt:lpstr>Calibri Light</vt:lpstr>
      <vt:lpstr>WORK SANS BOLD ROMAN</vt:lpstr>
      <vt:lpstr>WORK SANS BOLD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Johan david 3223</cp:lastModifiedBy>
  <cp:revision>67</cp:revision>
  <dcterms:created xsi:type="dcterms:W3CDTF">2020-10-01T23:51:28Z</dcterms:created>
  <dcterms:modified xsi:type="dcterms:W3CDTF">2025-07-05T04:27:01Z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c111285-cafa-4fc9-8a9a-bd902089b24f_Enabled">
    <vt:lpwstr>true</vt:lpwstr>
  </property>
  <property fmtid="{D5CDD505-2E9C-101B-9397-08002B2CF9AE}" pid="3" name="MSIP_Label_fc111285-cafa-4fc9-8a9a-bd902089b24f_SetDate">
    <vt:lpwstr>2025-07-03T19:33:31Z</vt:lpwstr>
  </property>
  <property fmtid="{D5CDD505-2E9C-101B-9397-08002B2CF9AE}" pid="4" name="MSIP_Label_fc111285-cafa-4fc9-8a9a-bd902089b24f_Method">
    <vt:lpwstr>Privileged</vt:lpwstr>
  </property>
  <property fmtid="{D5CDD505-2E9C-101B-9397-08002B2CF9AE}" pid="5" name="MSIP_Label_fc111285-cafa-4fc9-8a9a-bd902089b24f_Name">
    <vt:lpwstr>Public</vt:lpwstr>
  </property>
  <property fmtid="{D5CDD505-2E9C-101B-9397-08002B2CF9AE}" pid="6" name="MSIP_Label_fc111285-cafa-4fc9-8a9a-bd902089b24f_SiteId">
    <vt:lpwstr>cbc2c381-2f2e-4d93-91d1-506c9316ace7</vt:lpwstr>
  </property>
  <property fmtid="{D5CDD505-2E9C-101B-9397-08002B2CF9AE}" pid="7" name="MSIP_Label_fc111285-cafa-4fc9-8a9a-bd902089b24f_ActionId">
    <vt:lpwstr>6bf1ad77-2ec8-493e-9edb-2acb8bcc5843</vt:lpwstr>
  </property>
  <property fmtid="{D5CDD505-2E9C-101B-9397-08002B2CF9AE}" pid="8" name="MSIP_Label_fc111285-cafa-4fc9-8a9a-bd902089b24f_ContentBits">
    <vt:lpwstr>0</vt:lpwstr>
  </property>
  <property fmtid="{D5CDD505-2E9C-101B-9397-08002B2CF9AE}" pid="9" name="MSIP_Label_fc111285-cafa-4fc9-8a9a-bd902089b24f_Tag">
    <vt:lpwstr>10, 0, 1, 1</vt:lpwstr>
  </property>
</Properties>
</file>